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C3353-1BE1-4F4E-B0E8-F0BFCC076C40}" type="datetimeFigureOut">
              <a:rPr lang="pt-BR" smtClean="0"/>
              <a:t>24/10/2022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92A32D-D5F4-43B0-99A3-2E083F837DCF}" type="slidenum">
              <a:rPr lang="pt-BR" smtClean="0"/>
              <a:t>‹nº›</a:t>
            </a:fld>
            <a:endParaRPr lang="pt-BR"/>
          </a:p>
        </p:txBody>
      </p:sp>
    </p:spTree>
    <p:extLst>
      <p:ext uri="{BB962C8B-B14F-4D97-AF65-F5344CB8AC3E}">
        <p14:creationId xmlns:p14="http://schemas.microsoft.com/office/powerpoint/2010/main" val="3860341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B110F4-C54F-39B3-CBE9-B7513343AD53}"/>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E57B0884-50F5-1D25-A0C6-7A674DC92F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2755023-8DCD-ED42-8BCE-162D851EA704}"/>
              </a:ext>
            </a:extLst>
          </p:cNvPr>
          <p:cNvSpPr>
            <a:spLocks noGrp="1"/>
          </p:cNvSpPr>
          <p:nvPr>
            <p:ph type="dt" sz="half" idx="10"/>
          </p:nvPr>
        </p:nvSpPr>
        <p:spPr/>
        <p:txBody>
          <a:bodyPr/>
          <a:lstStyle/>
          <a:p>
            <a:fld id="{B8DB9D57-0185-44E9-9E8D-671FBF102126}" type="datetime1">
              <a:rPr lang="pt-BR" smtClean="0"/>
              <a:t>24/10/2022</a:t>
            </a:fld>
            <a:endParaRPr lang="pt-BR"/>
          </a:p>
        </p:txBody>
      </p:sp>
      <p:sp>
        <p:nvSpPr>
          <p:cNvPr id="5" name="Espaço Reservado para Rodapé 4">
            <a:extLst>
              <a:ext uri="{FF2B5EF4-FFF2-40B4-BE49-F238E27FC236}">
                <a16:creationId xmlns:a16="http://schemas.microsoft.com/office/drawing/2014/main" id="{D46CD03B-7019-98F5-668B-867170C1E1F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FF66AE2-D20B-53DF-0302-C5F05777C23B}"/>
              </a:ext>
            </a:extLst>
          </p:cNvPr>
          <p:cNvSpPr>
            <a:spLocks noGrp="1"/>
          </p:cNvSpPr>
          <p:nvPr>
            <p:ph type="sldNum" sz="quarter" idx="12"/>
          </p:nvPr>
        </p:nvSpPr>
        <p:spPr/>
        <p:txBody>
          <a:bodyPr/>
          <a:lstStyle/>
          <a:p>
            <a:fld id="{1B6F90ED-8272-45AA-85B8-7D73BAA6134A}" type="slidenum">
              <a:rPr lang="pt-BR" smtClean="0"/>
              <a:t>‹nº›</a:t>
            </a:fld>
            <a:endParaRPr lang="pt-BR"/>
          </a:p>
        </p:txBody>
      </p:sp>
    </p:spTree>
    <p:extLst>
      <p:ext uri="{BB962C8B-B14F-4D97-AF65-F5344CB8AC3E}">
        <p14:creationId xmlns:p14="http://schemas.microsoft.com/office/powerpoint/2010/main" val="1353727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5CEA84-2400-3B01-519C-AB9920807842}"/>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1E085E3-5122-463F-8062-7E6DFF8740FF}"/>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CB5BB63-C342-7381-B6E9-0F0E32DFB783}"/>
              </a:ext>
            </a:extLst>
          </p:cNvPr>
          <p:cNvSpPr>
            <a:spLocks noGrp="1"/>
          </p:cNvSpPr>
          <p:nvPr>
            <p:ph type="dt" sz="half" idx="10"/>
          </p:nvPr>
        </p:nvSpPr>
        <p:spPr/>
        <p:txBody>
          <a:bodyPr/>
          <a:lstStyle/>
          <a:p>
            <a:fld id="{3BAC9803-5FE3-49EB-83FF-CFE1791EE8C7}" type="datetime1">
              <a:rPr lang="pt-BR" smtClean="0"/>
              <a:t>24/10/2022</a:t>
            </a:fld>
            <a:endParaRPr lang="pt-BR"/>
          </a:p>
        </p:txBody>
      </p:sp>
      <p:sp>
        <p:nvSpPr>
          <p:cNvPr id="5" name="Espaço Reservado para Rodapé 4">
            <a:extLst>
              <a:ext uri="{FF2B5EF4-FFF2-40B4-BE49-F238E27FC236}">
                <a16:creationId xmlns:a16="http://schemas.microsoft.com/office/drawing/2014/main" id="{4ED48A38-7F70-FE50-E5CA-BAAA064B580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C2000E9-C045-B7CE-62C1-941A408CCFF3}"/>
              </a:ext>
            </a:extLst>
          </p:cNvPr>
          <p:cNvSpPr>
            <a:spLocks noGrp="1"/>
          </p:cNvSpPr>
          <p:nvPr>
            <p:ph type="sldNum" sz="quarter" idx="12"/>
          </p:nvPr>
        </p:nvSpPr>
        <p:spPr/>
        <p:txBody>
          <a:bodyPr/>
          <a:lstStyle/>
          <a:p>
            <a:fld id="{1B6F90ED-8272-45AA-85B8-7D73BAA6134A}" type="slidenum">
              <a:rPr lang="pt-BR" smtClean="0"/>
              <a:t>‹nº›</a:t>
            </a:fld>
            <a:endParaRPr lang="pt-BR"/>
          </a:p>
        </p:txBody>
      </p:sp>
    </p:spTree>
    <p:extLst>
      <p:ext uri="{BB962C8B-B14F-4D97-AF65-F5344CB8AC3E}">
        <p14:creationId xmlns:p14="http://schemas.microsoft.com/office/powerpoint/2010/main" val="120212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CEF695B-7C17-01C3-6AFC-F35CCADAF1B1}"/>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961D614B-D0EC-3917-5CE1-B0724087868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B7BAD21-AB5D-DC80-B6F9-7ED1BF5CA97C}"/>
              </a:ext>
            </a:extLst>
          </p:cNvPr>
          <p:cNvSpPr>
            <a:spLocks noGrp="1"/>
          </p:cNvSpPr>
          <p:nvPr>
            <p:ph type="dt" sz="half" idx="10"/>
          </p:nvPr>
        </p:nvSpPr>
        <p:spPr/>
        <p:txBody>
          <a:bodyPr/>
          <a:lstStyle/>
          <a:p>
            <a:fld id="{F9568500-62A3-47B5-8984-F2234EE78802}" type="datetime1">
              <a:rPr lang="pt-BR" smtClean="0"/>
              <a:t>24/10/2022</a:t>
            </a:fld>
            <a:endParaRPr lang="pt-BR"/>
          </a:p>
        </p:txBody>
      </p:sp>
      <p:sp>
        <p:nvSpPr>
          <p:cNvPr id="5" name="Espaço Reservado para Rodapé 4">
            <a:extLst>
              <a:ext uri="{FF2B5EF4-FFF2-40B4-BE49-F238E27FC236}">
                <a16:creationId xmlns:a16="http://schemas.microsoft.com/office/drawing/2014/main" id="{71E7DE79-B35A-2A85-7963-EFD5D434242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93FCA19-61A7-C217-241F-9813CFE7E261}"/>
              </a:ext>
            </a:extLst>
          </p:cNvPr>
          <p:cNvSpPr>
            <a:spLocks noGrp="1"/>
          </p:cNvSpPr>
          <p:nvPr>
            <p:ph type="sldNum" sz="quarter" idx="12"/>
          </p:nvPr>
        </p:nvSpPr>
        <p:spPr/>
        <p:txBody>
          <a:bodyPr/>
          <a:lstStyle/>
          <a:p>
            <a:fld id="{1B6F90ED-8272-45AA-85B8-7D73BAA6134A}" type="slidenum">
              <a:rPr lang="pt-BR" smtClean="0"/>
              <a:t>‹nº›</a:t>
            </a:fld>
            <a:endParaRPr lang="pt-BR"/>
          </a:p>
        </p:txBody>
      </p:sp>
    </p:spTree>
    <p:extLst>
      <p:ext uri="{BB962C8B-B14F-4D97-AF65-F5344CB8AC3E}">
        <p14:creationId xmlns:p14="http://schemas.microsoft.com/office/powerpoint/2010/main" val="177049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BF6564-1B9A-85C7-293E-67034BAA459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EF50C09-7032-C6BE-0B3C-15084367DBE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7D0D4F3-7CE7-3D2D-A9F0-35F28BA4500A}"/>
              </a:ext>
            </a:extLst>
          </p:cNvPr>
          <p:cNvSpPr>
            <a:spLocks noGrp="1"/>
          </p:cNvSpPr>
          <p:nvPr>
            <p:ph type="dt" sz="half" idx="10"/>
          </p:nvPr>
        </p:nvSpPr>
        <p:spPr/>
        <p:txBody>
          <a:bodyPr/>
          <a:lstStyle/>
          <a:p>
            <a:fld id="{735260C6-8687-4592-B3CA-8173A4694186}" type="datetime1">
              <a:rPr lang="pt-BR" smtClean="0"/>
              <a:t>24/10/2022</a:t>
            </a:fld>
            <a:endParaRPr lang="pt-BR"/>
          </a:p>
        </p:txBody>
      </p:sp>
      <p:sp>
        <p:nvSpPr>
          <p:cNvPr id="5" name="Espaço Reservado para Rodapé 4">
            <a:extLst>
              <a:ext uri="{FF2B5EF4-FFF2-40B4-BE49-F238E27FC236}">
                <a16:creationId xmlns:a16="http://schemas.microsoft.com/office/drawing/2014/main" id="{643495F3-424F-69B0-7714-F6F89011F52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167A555-7437-B8E7-9CE5-0B9881F0D668}"/>
              </a:ext>
            </a:extLst>
          </p:cNvPr>
          <p:cNvSpPr>
            <a:spLocks noGrp="1"/>
          </p:cNvSpPr>
          <p:nvPr>
            <p:ph type="sldNum" sz="quarter" idx="12"/>
          </p:nvPr>
        </p:nvSpPr>
        <p:spPr/>
        <p:txBody>
          <a:bodyPr/>
          <a:lstStyle/>
          <a:p>
            <a:fld id="{1B6F90ED-8272-45AA-85B8-7D73BAA6134A}" type="slidenum">
              <a:rPr lang="pt-BR" smtClean="0"/>
              <a:t>‹nº›</a:t>
            </a:fld>
            <a:endParaRPr lang="pt-BR"/>
          </a:p>
        </p:txBody>
      </p:sp>
    </p:spTree>
    <p:extLst>
      <p:ext uri="{BB962C8B-B14F-4D97-AF65-F5344CB8AC3E}">
        <p14:creationId xmlns:p14="http://schemas.microsoft.com/office/powerpoint/2010/main" val="325716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E621E4-95DF-CE06-905B-7D05B5B652B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5C256C81-1F04-BDE3-DDCB-65B26AD771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87F5E6FA-11D4-0523-8A69-EF006CA27118}"/>
              </a:ext>
            </a:extLst>
          </p:cNvPr>
          <p:cNvSpPr>
            <a:spLocks noGrp="1"/>
          </p:cNvSpPr>
          <p:nvPr>
            <p:ph type="dt" sz="half" idx="10"/>
          </p:nvPr>
        </p:nvSpPr>
        <p:spPr/>
        <p:txBody>
          <a:bodyPr/>
          <a:lstStyle/>
          <a:p>
            <a:fld id="{4D34EEF2-CD08-40DC-A3C7-4CE7C4C60070}" type="datetime1">
              <a:rPr lang="pt-BR" smtClean="0"/>
              <a:t>24/10/2022</a:t>
            </a:fld>
            <a:endParaRPr lang="pt-BR"/>
          </a:p>
        </p:txBody>
      </p:sp>
      <p:sp>
        <p:nvSpPr>
          <p:cNvPr id="5" name="Espaço Reservado para Rodapé 4">
            <a:extLst>
              <a:ext uri="{FF2B5EF4-FFF2-40B4-BE49-F238E27FC236}">
                <a16:creationId xmlns:a16="http://schemas.microsoft.com/office/drawing/2014/main" id="{C1C0E7CD-483E-5AA6-AAD4-D2C09CE6A36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237C710-B7D0-839E-D05E-3F719E61FC21}"/>
              </a:ext>
            </a:extLst>
          </p:cNvPr>
          <p:cNvSpPr>
            <a:spLocks noGrp="1"/>
          </p:cNvSpPr>
          <p:nvPr>
            <p:ph type="sldNum" sz="quarter" idx="12"/>
          </p:nvPr>
        </p:nvSpPr>
        <p:spPr/>
        <p:txBody>
          <a:bodyPr/>
          <a:lstStyle/>
          <a:p>
            <a:fld id="{1B6F90ED-8272-45AA-85B8-7D73BAA6134A}" type="slidenum">
              <a:rPr lang="pt-BR" smtClean="0"/>
              <a:t>‹nº›</a:t>
            </a:fld>
            <a:endParaRPr lang="pt-BR"/>
          </a:p>
        </p:txBody>
      </p:sp>
    </p:spTree>
    <p:extLst>
      <p:ext uri="{BB962C8B-B14F-4D97-AF65-F5344CB8AC3E}">
        <p14:creationId xmlns:p14="http://schemas.microsoft.com/office/powerpoint/2010/main" val="335398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A0E73D-3207-D51A-FE32-463F7799FF1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4406714-AED7-A2D5-8D7B-E52E66EBA7B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4C8883A7-F6FB-05D5-F6B4-73DDBA840DE0}"/>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107F905-27FC-884B-23D3-0C44B0810727}"/>
              </a:ext>
            </a:extLst>
          </p:cNvPr>
          <p:cNvSpPr>
            <a:spLocks noGrp="1"/>
          </p:cNvSpPr>
          <p:nvPr>
            <p:ph type="dt" sz="half" idx="10"/>
          </p:nvPr>
        </p:nvSpPr>
        <p:spPr/>
        <p:txBody>
          <a:bodyPr/>
          <a:lstStyle/>
          <a:p>
            <a:fld id="{81D4E00F-4895-41C0-B336-ED116722D3C5}" type="datetime1">
              <a:rPr lang="pt-BR" smtClean="0"/>
              <a:t>24/10/2022</a:t>
            </a:fld>
            <a:endParaRPr lang="pt-BR"/>
          </a:p>
        </p:txBody>
      </p:sp>
      <p:sp>
        <p:nvSpPr>
          <p:cNvPr id="6" name="Espaço Reservado para Rodapé 5">
            <a:extLst>
              <a:ext uri="{FF2B5EF4-FFF2-40B4-BE49-F238E27FC236}">
                <a16:creationId xmlns:a16="http://schemas.microsoft.com/office/drawing/2014/main" id="{2ADB6061-B832-08A5-E9DC-E0FE60D4FBB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3C9E418-101F-7E6F-6634-CA9061D10873}"/>
              </a:ext>
            </a:extLst>
          </p:cNvPr>
          <p:cNvSpPr>
            <a:spLocks noGrp="1"/>
          </p:cNvSpPr>
          <p:nvPr>
            <p:ph type="sldNum" sz="quarter" idx="12"/>
          </p:nvPr>
        </p:nvSpPr>
        <p:spPr/>
        <p:txBody>
          <a:bodyPr/>
          <a:lstStyle/>
          <a:p>
            <a:fld id="{1B6F90ED-8272-45AA-85B8-7D73BAA6134A}" type="slidenum">
              <a:rPr lang="pt-BR" smtClean="0"/>
              <a:t>‹nº›</a:t>
            </a:fld>
            <a:endParaRPr lang="pt-BR"/>
          </a:p>
        </p:txBody>
      </p:sp>
    </p:spTree>
    <p:extLst>
      <p:ext uri="{BB962C8B-B14F-4D97-AF65-F5344CB8AC3E}">
        <p14:creationId xmlns:p14="http://schemas.microsoft.com/office/powerpoint/2010/main" val="910033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7F37A6-7947-549D-3412-7AD43B190BB7}"/>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474F3C1-241D-BAEB-1565-50511A0E5E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32B4856-A935-3E68-F169-C603C3B5ABB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18D84531-6C99-249F-C0A0-4C3D9AE01F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C49517D-C644-DBEF-6601-4A58FA40386C}"/>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8318A73A-E03E-3E23-1E29-200286AF2E16}"/>
              </a:ext>
            </a:extLst>
          </p:cNvPr>
          <p:cNvSpPr>
            <a:spLocks noGrp="1"/>
          </p:cNvSpPr>
          <p:nvPr>
            <p:ph type="dt" sz="half" idx="10"/>
          </p:nvPr>
        </p:nvSpPr>
        <p:spPr/>
        <p:txBody>
          <a:bodyPr/>
          <a:lstStyle/>
          <a:p>
            <a:fld id="{811BEEAB-EFE9-499A-96CB-C6C2A8C7ADCE}" type="datetime1">
              <a:rPr lang="pt-BR" smtClean="0"/>
              <a:t>24/10/2022</a:t>
            </a:fld>
            <a:endParaRPr lang="pt-BR"/>
          </a:p>
        </p:txBody>
      </p:sp>
      <p:sp>
        <p:nvSpPr>
          <p:cNvPr id="8" name="Espaço Reservado para Rodapé 7">
            <a:extLst>
              <a:ext uri="{FF2B5EF4-FFF2-40B4-BE49-F238E27FC236}">
                <a16:creationId xmlns:a16="http://schemas.microsoft.com/office/drawing/2014/main" id="{A24A0CF5-AA32-E21A-B976-318E9D746E6A}"/>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F03D7E4A-79F2-70B5-69D9-CA7E19BDE571}"/>
              </a:ext>
            </a:extLst>
          </p:cNvPr>
          <p:cNvSpPr>
            <a:spLocks noGrp="1"/>
          </p:cNvSpPr>
          <p:nvPr>
            <p:ph type="sldNum" sz="quarter" idx="12"/>
          </p:nvPr>
        </p:nvSpPr>
        <p:spPr/>
        <p:txBody>
          <a:bodyPr/>
          <a:lstStyle/>
          <a:p>
            <a:fld id="{1B6F90ED-8272-45AA-85B8-7D73BAA6134A}" type="slidenum">
              <a:rPr lang="pt-BR" smtClean="0"/>
              <a:t>‹nº›</a:t>
            </a:fld>
            <a:endParaRPr lang="pt-BR"/>
          </a:p>
        </p:txBody>
      </p:sp>
    </p:spTree>
    <p:extLst>
      <p:ext uri="{BB962C8B-B14F-4D97-AF65-F5344CB8AC3E}">
        <p14:creationId xmlns:p14="http://schemas.microsoft.com/office/powerpoint/2010/main" val="2265930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EC71C3-DB55-9DD0-2146-A634BDA5EC5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CE0166F-BD90-896A-FB34-3D6D1FE05295}"/>
              </a:ext>
            </a:extLst>
          </p:cNvPr>
          <p:cNvSpPr>
            <a:spLocks noGrp="1"/>
          </p:cNvSpPr>
          <p:nvPr>
            <p:ph type="dt" sz="half" idx="10"/>
          </p:nvPr>
        </p:nvSpPr>
        <p:spPr/>
        <p:txBody>
          <a:bodyPr/>
          <a:lstStyle/>
          <a:p>
            <a:fld id="{5242324C-FBCA-4C07-8A83-7218C6169196}" type="datetime1">
              <a:rPr lang="pt-BR" smtClean="0"/>
              <a:t>24/10/2022</a:t>
            </a:fld>
            <a:endParaRPr lang="pt-BR"/>
          </a:p>
        </p:txBody>
      </p:sp>
      <p:sp>
        <p:nvSpPr>
          <p:cNvPr id="4" name="Espaço Reservado para Rodapé 3">
            <a:extLst>
              <a:ext uri="{FF2B5EF4-FFF2-40B4-BE49-F238E27FC236}">
                <a16:creationId xmlns:a16="http://schemas.microsoft.com/office/drawing/2014/main" id="{EA33CFF4-22EC-8C38-B2F0-661227F0F65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F6ACE9E-86AE-DC2C-0E15-CA853B39F5EE}"/>
              </a:ext>
            </a:extLst>
          </p:cNvPr>
          <p:cNvSpPr>
            <a:spLocks noGrp="1"/>
          </p:cNvSpPr>
          <p:nvPr>
            <p:ph type="sldNum" sz="quarter" idx="12"/>
          </p:nvPr>
        </p:nvSpPr>
        <p:spPr/>
        <p:txBody>
          <a:bodyPr/>
          <a:lstStyle/>
          <a:p>
            <a:fld id="{1B6F90ED-8272-45AA-85B8-7D73BAA6134A}" type="slidenum">
              <a:rPr lang="pt-BR" smtClean="0"/>
              <a:t>‹nº›</a:t>
            </a:fld>
            <a:endParaRPr lang="pt-BR"/>
          </a:p>
        </p:txBody>
      </p:sp>
    </p:spTree>
    <p:extLst>
      <p:ext uri="{BB962C8B-B14F-4D97-AF65-F5344CB8AC3E}">
        <p14:creationId xmlns:p14="http://schemas.microsoft.com/office/powerpoint/2010/main" val="3005758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366D2B6-0099-5B6A-035A-6771779F1850}"/>
              </a:ext>
            </a:extLst>
          </p:cNvPr>
          <p:cNvSpPr>
            <a:spLocks noGrp="1"/>
          </p:cNvSpPr>
          <p:nvPr>
            <p:ph type="dt" sz="half" idx="10"/>
          </p:nvPr>
        </p:nvSpPr>
        <p:spPr/>
        <p:txBody>
          <a:bodyPr/>
          <a:lstStyle/>
          <a:p>
            <a:fld id="{089F419C-E9B7-483E-9EB6-07F94C3DB044}" type="datetime1">
              <a:rPr lang="pt-BR" smtClean="0"/>
              <a:t>24/10/2022</a:t>
            </a:fld>
            <a:endParaRPr lang="pt-BR"/>
          </a:p>
        </p:txBody>
      </p:sp>
      <p:sp>
        <p:nvSpPr>
          <p:cNvPr id="3" name="Espaço Reservado para Rodapé 2">
            <a:extLst>
              <a:ext uri="{FF2B5EF4-FFF2-40B4-BE49-F238E27FC236}">
                <a16:creationId xmlns:a16="http://schemas.microsoft.com/office/drawing/2014/main" id="{4C980F7F-322E-4CB0-20AD-47E38211B66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945206C-7871-6AE6-1E05-E10B47B16A50}"/>
              </a:ext>
            </a:extLst>
          </p:cNvPr>
          <p:cNvSpPr>
            <a:spLocks noGrp="1"/>
          </p:cNvSpPr>
          <p:nvPr>
            <p:ph type="sldNum" sz="quarter" idx="12"/>
          </p:nvPr>
        </p:nvSpPr>
        <p:spPr/>
        <p:txBody>
          <a:bodyPr/>
          <a:lstStyle/>
          <a:p>
            <a:fld id="{1B6F90ED-8272-45AA-85B8-7D73BAA6134A}" type="slidenum">
              <a:rPr lang="pt-BR" smtClean="0"/>
              <a:t>‹nº›</a:t>
            </a:fld>
            <a:endParaRPr lang="pt-BR"/>
          </a:p>
        </p:txBody>
      </p:sp>
    </p:spTree>
    <p:extLst>
      <p:ext uri="{BB962C8B-B14F-4D97-AF65-F5344CB8AC3E}">
        <p14:creationId xmlns:p14="http://schemas.microsoft.com/office/powerpoint/2010/main" val="425446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F2041D-0D99-2686-C5A5-BDEDEB97517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17003CDC-5E01-FC16-DC2E-864AA51899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4157164E-8D23-82F5-5D6B-2F4E2724FC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8AE1F91-DDEA-6AB5-4717-1434BA107DD7}"/>
              </a:ext>
            </a:extLst>
          </p:cNvPr>
          <p:cNvSpPr>
            <a:spLocks noGrp="1"/>
          </p:cNvSpPr>
          <p:nvPr>
            <p:ph type="dt" sz="half" idx="10"/>
          </p:nvPr>
        </p:nvSpPr>
        <p:spPr/>
        <p:txBody>
          <a:bodyPr/>
          <a:lstStyle/>
          <a:p>
            <a:fld id="{B43A1A87-1BA7-4C76-A5C9-115E735B51AC}" type="datetime1">
              <a:rPr lang="pt-BR" smtClean="0"/>
              <a:t>24/10/2022</a:t>
            </a:fld>
            <a:endParaRPr lang="pt-BR"/>
          </a:p>
        </p:txBody>
      </p:sp>
      <p:sp>
        <p:nvSpPr>
          <p:cNvPr id="6" name="Espaço Reservado para Rodapé 5">
            <a:extLst>
              <a:ext uri="{FF2B5EF4-FFF2-40B4-BE49-F238E27FC236}">
                <a16:creationId xmlns:a16="http://schemas.microsoft.com/office/drawing/2014/main" id="{B8B1EAB7-CBF6-A400-B0BA-78D38F6A3F5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8CEDE44-28A4-CC02-A2CF-6226B1893111}"/>
              </a:ext>
            </a:extLst>
          </p:cNvPr>
          <p:cNvSpPr>
            <a:spLocks noGrp="1"/>
          </p:cNvSpPr>
          <p:nvPr>
            <p:ph type="sldNum" sz="quarter" idx="12"/>
          </p:nvPr>
        </p:nvSpPr>
        <p:spPr/>
        <p:txBody>
          <a:bodyPr/>
          <a:lstStyle/>
          <a:p>
            <a:fld id="{1B6F90ED-8272-45AA-85B8-7D73BAA6134A}" type="slidenum">
              <a:rPr lang="pt-BR" smtClean="0"/>
              <a:t>‹nº›</a:t>
            </a:fld>
            <a:endParaRPr lang="pt-BR"/>
          </a:p>
        </p:txBody>
      </p:sp>
    </p:spTree>
    <p:extLst>
      <p:ext uri="{BB962C8B-B14F-4D97-AF65-F5344CB8AC3E}">
        <p14:creationId xmlns:p14="http://schemas.microsoft.com/office/powerpoint/2010/main" val="194270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A0FD54-11A8-6441-FBE4-1A36C26B4BE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4466A824-2ACA-75D0-58DE-6A9B3DCD0D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9C5BE1C-C1E1-CB90-23B9-3555A5134D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300DD7C-3862-B560-9DDF-EDC0AC49A0F8}"/>
              </a:ext>
            </a:extLst>
          </p:cNvPr>
          <p:cNvSpPr>
            <a:spLocks noGrp="1"/>
          </p:cNvSpPr>
          <p:nvPr>
            <p:ph type="dt" sz="half" idx="10"/>
          </p:nvPr>
        </p:nvSpPr>
        <p:spPr/>
        <p:txBody>
          <a:bodyPr/>
          <a:lstStyle/>
          <a:p>
            <a:fld id="{59F06197-9C3C-4614-A711-5A0E2FCE5D68}" type="datetime1">
              <a:rPr lang="pt-BR" smtClean="0"/>
              <a:t>24/10/2022</a:t>
            </a:fld>
            <a:endParaRPr lang="pt-BR"/>
          </a:p>
        </p:txBody>
      </p:sp>
      <p:sp>
        <p:nvSpPr>
          <p:cNvPr id="6" name="Espaço Reservado para Rodapé 5">
            <a:extLst>
              <a:ext uri="{FF2B5EF4-FFF2-40B4-BE49-F238E27FC236}">
                <a16:creationId xmlns:a16="http://schemas.microsoft.com/office/drawing/2014/main" id="{8382E6FF-BD00-27EC-5808-AD21797C714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9B16AE5-E7DA-93CE-828B-DBB43B3076D4}"/>
              </a:ext>
            </a:extLst>
          </p:cNvPr>
          <p:cNvSpPr>
            <a:spLocks noGrp="1"/>
          </p:cNvSpPr>
          <p:nvPr>
            <p:ph type="sldNum" sz="quarter" idx="12"/>
          </p:nvPr>
        </p:nvSpPr>
        <p:spPr/>
        <p:txBody>
          <a:bodyPr/>
          <a:lstStyle/>
          <a:p>
            <a:fld id="{1B6F90ED-8272-45AA-85B8-7D73BAA6134A}" type="slidenum">
              <a:rPr lang="pt-BR" smtClean="0"/>
              <a:t>‹nº›</a:t>
            </a:fld>
            <a:endParaRPr lang="pt-BR"/>
          </a:p>
        </p:txBody>
      </p:sp>
    </p:spTree>
    <p:extLst>
      <p:ext uri="{BB962C8B-B14F-4D97-AF65-F5344CB8AC3E}">
        <p14:creationId xmlns:p14="http://schemas.microsoft.com/office/powerpoint/2010/main" val="372900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E799F91-B4F0-970E-E4AC-862B48966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FEC36DC-3A09-1505-E15C-0C32F97E72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738B4C4-434D-38C4-C3F3-4E60122E9E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252180-0AE4-48E1-B9CD-A281444A4467}" type="datetime1">
              <a:rPr lang="pt-BR" smtClean="0"/>
              <a:t>24/10/2022</a:t>
            </a:fld>
            <a:endParaRPr lang="pt-BR"/>
          </a:p>
        </p:txBody>
      </p:sp>
      <p:sp>
        <p:nvSpPr>
          <p:cNvPr id="5" name="Espaço Reservado para Rodapé 4">
            <a:extLst>
              <a:ext uri="{FF2B5EF4-FFF2-40B4-BE49-F238E27FC236}">
                <a16:creationId xmlns:a16="http://schemas.microsoft.com/office/drawing/2014/main" id="{4C547B3A-1B3F-0896-C770-6C79580AE5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B84BA2D7-1E24-6192-6DB3-9CAFE7F01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6F90ED-8272-45AA-85B8-7D73BAA6134A}" type="slidenum">
              <a:rPr lang="pt-BR" smtClean="0"/>
              <a:t>‹nº›</a:t>
            </a:fld>
            <a:endParaRPr lang="pt-BR"/>
          </a:p>
        </p:txBody>
      </p:sp>
    </p:spTree>
    <p:extLst>
      <p:ext uri="{BB962C8B-B14F-4D97-AF65-F5344CB8AC3E}">
        <p14:creationId xmlns:p14="http://schemas.microsoft.com/office/powerpoint/2010/main" val="581030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B9F113D-D7A2-4342-72A8-CB9117CD9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id="{BBE69F84-1790-7CC9-C5A0-AB1EE8CA91EA}"/>
              </a:ext>
            </a:extLst>
          </p:cNvPr>
          <p:cNvSpPr txBox="1"/>
          <p:nvPr/>
        </p:nvSpPr>
        <p:spPr>
          <a:xfrm>
            <a:off x="721453" y="4748169"/>
            <a:ext cx="4102216" cy="1196931"/>
          </a:xfrm>
          <a:prstGeom prst="rect">
            <a:avLst/>
          </a:prstGeom>
          <a:noFill/>
        </p:spPr>
        <p:txBody>
          <a:bodyPr wrap="square" rtlCol="0">
            <a:spAutoFit/>
          </a:bodyPr>
          <a:lstStyle/>
          <a:p>
            <a:pPr algn="ctr">
              <a:lnSpc>
                <a:spcPct val="20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2022 / 2023</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20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Eliane Belfort</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Espaço Reservado para Número de Slide 6">
            <a:extLst>
              <a:ext uri="{FF2B5EF4-FFF2-40B4-BE49-F238E27FC236}">
                <a16:creationId xmlns:a16="http://schemas.microsoft.com/office/drawing/2014/main" id="{DA742205-D29F-8769-4E73-CA72595297FD}"/>
              </a:ext>
            </a:extLst>
          </p:cNvPr>
          <p:cNvSpPr>
            <a:spLocks noGrp="1"/>
          </p:cNvSpPr>
          <p:nvPr>
            <p:ph type="sldNum" sz="quarter" idx="12"/>
          </p:nvPr>
        </p:nvSpPr>
        <p:spPr>
          <a:xfrm>
            <a:off x="11098634" y="6356350"/>
            <a:ext cx="255165" cy="365125"/>
          </a:xfrm>
        </p:spPr>
        <p:txBody>
          <a:bodyPr/>
          <a:lstStyle/>
          <a:p>
            <a:fld id="{1B6F90ED-8272-45AA-85B8-7D73BAA6134A}" type="slidenum">
              <a:rPr lang="pt-BR" smtClean="0"/>
              <a:t>1</a:t>
            </a:fld>
            <a:endParaRPr lang="pt-BR" dirty="0"/>
          </a:p>
        </p:txBody>
      </p:sp>
    </p:spTree>
    <p:extLst>
      <p:ext uri="{BB962C8B-B14F-4D97-AF65-F5344CB8AC3E}">
        <p14:creationId xmlns:p14="http://schemas.microsoft.com/office/powerpoint/2010/main" val="1474784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2061A5-5983-6CA8-51A1-95F2C812CF78}"/>
              </a:ext>
            </a:extLst>
          </p:cNvPr>
          <p:cNvSpPr>
            <a:spLocks noGrp="1"/>
          </p:cNvSpPr>
          <p:nvPr>
            <p:ph type="subTitle" idx="1"/>
          </p:nvPr>
        </p:nvSpPr>
        <p:spPr>
          <a:xfrm>
            <a:off x="3607266" y="453005"/>
            <a:ext cx="8397380" cy="6123963"/>
          </a:xfrm>
        </p:spPr>
        <p:txBody>
          <a:bodyPr>
            <a:noAutofit/>
          </a:bodyPr>
          <a:lstStyle/>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São as vendas! De nada adianta produzir bem, oferecer o melhor serviço, se não tivermos para quem vender.</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Tudo se pode fabricar e melhorar, todo serviço pode ser oferecido e aperfeiçoado, porem as vendas são o que faz a empresa crescer e o negócio prosperar. </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Invista em gente, treine, recicle, busque continuadamente talentos, pague bem, porque a única coisa preciosa e insubstituível é uma boa equipe de vendas. </a:t>
            </a: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Com ela, você pode trocar o produto, o serviço, a administração, pode começar outra vez se precisar. Invista em gente e nas redes sociais, invista em gente que goste de gente e em gente que saiba vender nas redes sociais. </a:t>
            </a: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Nunca deixe sua equipe de vendas mal com os clientes. Entregue o produto ou serviço como prometido, e no prazo estipulado. </a:t>
            </a: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A honestidade cria confiança e respeito, mesmo em tempos em que as coisas são rápidas e impermanentes, a honestidade ainda conta muito!</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E6E9AA4C-D5BD-A074-D905-A1F871434653}"/>
              </a:ext>
            </a:extLst>
          </p:cNvPr>
          <p:cNvSpPr>
            <a:spLocks noChangeArrowheads="1"/>
          </p:cNvSpPr>
          <p:nvPr/>
        </p:nvSpPr>
        <p:spPr bwMode="auto">
          <a:xfrm rot="10800000" flipV="1">
            <a:off x="142611" y="172320"/>
            <a:ext cx="3724713" cy="5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20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9 – O coração da empresa</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E8FB5100-BF56-EA39-0817-95BFE36CE76F}"/>
              </a:ext>
            </a:extLst>
          </p:cNvPr>
          <p:cNvSpPr>
            <a:spLocks noChangeArrowheads="1"/>
          </p:cNvSpPr>
          <p:nvPr/>
        </p:nvSpPr>
        <p:spPr bwMode="auto">
          <a:xfrm>
            <a:off x="0" y="4079028"/>
            <a:ext cx="33220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r>
              <a:rPr kumimoji="0" lang="pt-BR" altLang="pt-BR" sz="800" b="0" i="0" u="none" strike="noStrike" cap="none" normalizeH="0" baseline="0">
                <a:ln>
                  <a:noFill/>
                </a:ln>
                <a:solidFill>
                  <a:schemeClr val="tx1"/>
                </a:solidFill>
                <a:effectLst/>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2" name="Espaço Reservado para Número de Slide 1">
            <a:extLst>
              <a:ext uri="{FF2B5EF4-FFF2-40B4-BE49-F238E27FC236}">
                <a16:creationId xmlns:a16="http://schemas.microsoft.com/office/drawing/2014/main" id="{87689631-B4E9-1E51-C265-F117C57601F5}"/>
              </a:ext>
            </a:extLst>
          </p:cNvPr>
          <p:cNvSpPr>
            <a:spLocks noGrp="1"/>
          </p:cNvSpPr>
          <p:nvPr>
            <p:ph type="sldNum" sz="quarter" idx="12"/>
          </p:nvPr>
        </p:nvSpPr>
        <p:spPr/>
        <p:txBody>
          <a:bodyPr/>
          <a:lstStyle/>
          <a:p>
            <a:fld id="{1B6F90ED-8272-45AA-85B8-7D73BAA6134A}" type="slidenum">
              <a:rPr lang="pt-BR" smtClean="0"/>
              <a:t>10</a:t>
            </a:fld>
            <a:endParaRPr lang="pt-BR" dirty="0"/>
          </a:p>
        </p:txBody>
      </p:sp>
      <p:pic>
        <p:nvPicPr>
          <p:cNvPr id="6" name="Imagem 5">
            <a:extLst>
              <a:ext uri="{FF2B5EF4-FFF2-40B4-BE49-F238E27FC236}">
                <a16:creationId xmlns:a16="http://schemas.microsoft.com/office/drawing/2014/main" id="{75EFE1DB-31D1-876C-BB52-E2482DC84C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22624"/>
            <a:ext cx="3633220" cy="2184723"/>
          </a:xfrm>
          <a:prstGeom prst="rect">
            <a:avLst/>
          </a:prstGeom>
          <a:noFill/>
          <a:ln>
            <a:noFill/>
          </a:ln>
        </p:spPr>
      </p:pic>
    </p:spTree>
    <p:extLst>
      <p:ext uri="{BB962C8B-B14F-4D97-AF65-F5344CB8AC3E}">
        <p14:creationId xmlns:p14="http://schemas.microsoft.com/office/powerpoint/2010/main" val="1984038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2061A5-5983-6CA8-51A1-95F2C812CF78}"/>
              </a:ext>
            </a:extLst>
          </p:cNvPr>
          <p:cNvSpPr>
            <a:spLocks noGrp="1"/>
          </p:cNvSpPr>
          <p:nvPr>
            <p:ph type="subTitle" idx="1"/>
          </p:nvPr>
        </p:nvSpPr>
        <p:spPr>
          <a:xfrm>
            <a:off x="2894202" y="232387"/>
            <a:ext cx="9084580" cy="6193580"/>
          </a:xfrm>
        </p:spPr>
        <p:txBody>
          <a:bodyPr>
            <a:noAutofit/>
          </a:bodyPr>
          <a:lstStyle/>
          <a:p>
            <a:pPr>
              <a:lnSpc>
                <a:spcPct val="150000"/>
              </a:lnSpc>
              <a:spcBef>
                <a:spcPts val="0"/>
              </a:spcBef>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Esteja sempre pronto para começar outra vez, mas não espere chegar ao fundo do poço.</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Nunca desperdice uma boa ideia, crie oportunidades. Agregue outros produtos e serviços, abrir o leque é proteção para a empresa. Não se apegue a nenhum produto ou serviço, eles têm que dar lucro, lembre-se que seu propósito é servir à sociedade. </a:t>
            </a:r>
          </a:p>
          <a:p>
            <a:pPr>
              <a:lnSpc>
                <a:spcPct val="150000"/>
              </a:lnSpc>
              <a:spcBef>
                <a:spcPts val="0"/>
              </a:spcBef>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A empresa é só uma ferramenta para a servir, que serve primeiro para você, quando mantem o ânimo e a vida pulsando. Serve a seu time, dando oportunidade de crescimento e renda. E serve à comunidade, porque oferece um bem ou serviço que torna a vida melhor.</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Por isso, quando você registra a sua empresa, cria uma Razão Social. </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Então você, antes disso, precisa se perguntar qual vai ser a sua razão, o seu motivo, a motivação social.</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E6E9AA4C-D5BD-A074-D905-A1F871434653}"/>
              </a:ext>
            </a:extLst>
          </p:cNvPr>
          <p:cNvSpPr>
            <a:spLocks noChangeArrowheads="1"/>
          </p:cNvSpPr>
          <p:nvPr/>
        </p:nvSpPr>
        <p:spPr bwMode="auto">
          <a:xfrm rot="10800000" flipV="1">
            <a:off x="142613" y="172320"/>
            <a:ext cx="3322040" cy="5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20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10 – Cair e levantar</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E8FB5100-BF56-EA39-0817-95BFE36CE76F}"/>
              </a:ext>
            </a:extLst>
          </p:cNvPr>
          <p:cNvSpPr>
            <a:spLocks noChangeArrowheads="1"/>
          </p:cNvSpPr>
          <p:nvPr/>
        </p:nvSpPr>
        <p:spPr bwMode="auto">
          <a:xfrm>
            <a:off x="0" y="4079028"/>
            <a:ext cx="33220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r>
              <a:rPr kumimoji="0" lang="pt-BR" altLang="pt-BR" sz="800" b="0" i="0" u="none" strike="noStrike" cap="none" normalizeH="0" baseline="0">
                <a:ln>
                  <a:noFill/>
                </a:ln>
                <a:solidFill>
                  <a:schemeClr val="tx1"/>
                </a:solidFill>
                <a:effectLst/>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2" name="Espaço Reservado para Número de Slide 1">
            <a:extLst>
              <a:ext uri="{FF2B5EF4-FFF2-40B4-BE49-F238E27FC236}">
                <a16:creationId xmlns:a16="http://schemas.microsoft.com/office/drawing/2014/main" id="{87689631-B4E9-1E51-C265-F117C57601F5}"/>
              </a:ext>
            </a:extLst>
          </p:cNvPr>
          <p:cNvSpPr>
            <a:spLocks noGrp="1"/>
          </p:cNvSpPr>
          <p:nvPr>
            <p:ph type="sldNum" sz="quarter" idx="12"/>
          </p:nvPr>
        </p:nvSpPr>
        <p:spPr/>
        <p:txBody>
          <a:bodyPr/>
          <a:lstStyle/>
          <a:p>
            <a:fld id="{1B6F90ED-8272-45AA-85B8-7D73BAA6134A}" type="slidenum">
              <a:rPr lang="pt-BR" smtClean="0"/>
              <a:t>11</a:t>
            </a:fld>
            <a:endParaRPr lang="pt-BR"/>
          </a:p>
        </p:txBody>
      </p:sp>
      <p:pic>
        <p:nvPicPr>
          <p:cNvPr id="6" name="Imagem 5">
            <a:extLst>
              <a:ext uri="{FF2B5EF4-FFF2-40B4-BE49-F238E27FC236}">
                <a16:creationId xmlns:a16="http://schemas.microsoft.com/office/drawing/2014/main" id="{62B58DB0-1AB6-1AF6-DA42-084F2AFAE1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354" y="1940210"/>
            <a:ext cx="2626604" cy="2606624"/>
          </a:xfrm>
          <a:prstGeom prst="rect">
            <a:avLst/>
          </a:prstGeom>
          <a:noFill/>
          <a:ln>
            <a:noFill/>
          </a:ln>
        </p:spPr>
      </p:pic>
    </p:spTree>
    <p:extLst>
      <p:ext uri="{BB962C8B-B14F-4D97-AF65-F5344CB8AC3E}">
        <p14:creationId xmlns:p14="http://schemas.microsoft.com/office/powerpoint/2010/main" val="3127492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2061A5-5983-6CA8-51A1-95F2C812CF78}"/>
              </a:ext>
            </a:extLst>
          </p:cNvPr>
          <p:cNvSpPr>
            <a:spLocks noGrp="1"/>
          </p:cNvSpPr>
          <p:nvPr>
            <p:ph type="subTitle" idx="1"/>
          </p:nvPr>
        </p:nvSpPr>
        <p:spPr>
          <a:xfrm>
            <a:off x="235832" y="1535185"/>
            <a:ext cx="11720335" cy="4821165"/>
          </a:xfrm>
        </p:spPr>
        <p:txBody>
          <a:bodyPr>
            <a:noAutofit/>
          </a:bodyPr>
          <a:lstStyle/>
          <a:p>
            <a:pPr algn="ctr">
              <a:lnSpc>
                <a:spcPct val="150000"/>
              </a:lnSpc>
              <a:spcBef>
                <a:spcPts val="0"/>
              </a:spcBef>
              <a:spcAft>
                <a:spcPts val="600"/>
              </a:spcAft>
            </a:pPr>
            <a:r>
              <a:rPr lang="pt-BR" sz="1800" b="1" dirty="0">
                <a:effectLst/>
                <a:latin typeface="Verdana" panose="020B0604030504040204" pitchFamily="34" charset="0"/>
                <a:ea typeface="Verdana" panose="020B0604030504040204" pitchFamily="34" charset="0"/>
                <a:cs typeface="Times New Roman" panose="02020603050405020304" pitchFamily="18" charset="0"/>
              </a:rPr>
              <a:t>Acreditar no seu negócio</a:t>
            </a:r>
          </a:p>
          <a:p>
            <a:pPr algn="ctr">
              <a:lnSpc>
                <a:spcPct val="150000"/>
              </a:lnSpc>
              <a:spcBef>
                <a:spcPts val="0"/>
              </a:spcBef>
              <a:spcAft>
                <a:spcPts val="600"/>
              </a:spcAft>
            </a:pPr>
            <a:r>
              <a:rPr lang="pt-BR" sz="1800" b="1" dirty="0">
                <a:effectLst/>
                <a:latin typeface="Verdana" panose="020B0604030504040204" pitchFamily="34" charset="0"/>
                <a:ea typeface="Verdana" panose="020B0604030504040204" pitchFamily="34" charset="0"/>
                <a:cs typeface="Times New Roman" panose="02020603050405020304" pitchFamily="18" charset="0"/>
              </a:rPr>
              <a:t>Agregar pessoas</a:t>
            </a:r>
          </a:p>
          <a:p>
            <a:pPr algn="ctr">
              <a:lnSpc>
                <a:spcPct val="150000"/>
              </a:lnSpc>
              <a:spcBef>
                <a:spcPts val="0"/>
              </a:spcBef>
              <a:spcAft>
                <a:spcPts val="600"/>
              </a:spcAft>
            </a:pPr>
            <a:r>
              <a:rPr lang="pt-BR" sz="1800" b="1" dirty="0">
                <a:effectLst/>
                <a:latin typeface="Verdana" panose="020B0604030504040204" pitchFamily="34" charset="0"/>
                <a:ea typeface="Verdana" panose="020B0604030504040204" pitchFamily="34" charset="0"/>
                <a:cs typeface="Times New Roman" panose="02020603050405020304" pitchFamily="18" charset="0"/>
              </a:rPr>
              <a:t>Expandir e agregar sem desvalorizar o núcleo inicial</a:t>
            </a:r>
          </a:p>
          <a:p>
            <a:pPr algn="ctr">
              <a:lnSpc>
                <a:spcPct val="150000"/>
              </a:lnSpc>
              <a:spcBef>
                <a:spcPts val="0"/>
              </a:spcBef>
              <a:spcAft>
                <a:spcPts val="600"/>
              </a:spcAft>
            </a:pPr>
            <a:r>
              <a:rPr lang="pt-BR" sz="1800" b="1" dirty="0">
                <a:effectLst/>
                <a:latin typeface="Verdana" panose="020B0604030504040204" pitchFamily="34" charset="0"/>
                <a:ea typeface="Verdana" panose="020B0604030504040204" pitchFamily="34" charset="0"/>
                <a:cs typeface="Times New Roman" panose="02020603050405020304" pitchFamily="18" charset="0"/>
              </a:rPr>
              <a:t>Desenvolver o sentido de pertencimento</a:t>
            </a:r>
          </a:p>
          <a:p>
            <a:pPr algn="ctr">
              <a:lnSpc>
                <a:spcPct val="150000"/>
              </a:lnSpc>
              <a:spcBef>
                <a:spcPts val="0"/>
              </a:spcBef>
              <a:spcAft>
                <a:spcPts val="600"/>
              </a:spcAft>
            </a:pPr>
            <a:r>
              <a:rPr lang="pt-BR" sz="1800" b="1" dirty="0">
                <a:effectLst/>
                <a:latin typeface="Verdana" panose="020B0604030504040204" pitchFamily="34" charset="0"/>
                <a:ea typeface="Verdana" panose="020B0604030504040204" pitchFamily="34" charset="0"/>
                <a:cs typeface="Times New Roman" panose="02020603050405020304" pitchFamily="18" charset="0"/>
              </a:rPr>
              <a:t>Definir o rumo sem ser ditatorial, ouça todos</a:t>
            </a:r>
          </a:p>
          <a:p>
            <a:pPr algn="ctr">
              <a:lnSpc>
                <a:spcPct val="150000"/>
              </a:lnSpc>
              <a:spcBef>
                <a:spcPts val="0"/>
              </a:spcBef>
              <a:spcAft>
                <a:spcPts val="600"/>
              </a:spcAft>
            </a:pPr>
            <a:r>
              <a:rPr lang="pt-BR" sz="1800" b="1" dirty="0">
                <a:effectLst/>
                <a:latin typeface="Verdana" panose="020B0604030504040204" pitchFamily="34" charset="0"/>
                <a:ea typeface="Verdana" panose="020B0604030504040204" pitchFamily="34" charset="0"/>
                <a:cs typeface="Times New Roman" panose="02020603050405020304" pitchFamily="18" charset="0"/>
              </a:rPr>
              <a:t>Mantenha o otimismo na adversidade</a:t>
            </a:r>
          </a:p>
          <a:p>
            <a:pPr algn="ctr">
              <a:lnSpc>
                <a:spcPct val="150000"/>
              </a:lnSpc>
              <a:spcBef>
                <a:spcPts val="0"/>
              </a:spcBef>
              <a:spcAft>
                <a:spcPts val="600"/>
              </a:spcAft>
            </a:pPr>
            <a:r>
              <a:rPr lang="pt-BR" sz="1800" b="1" dirty="0">
                <a:effectLst/>
                <a:latin typeface="Verdana" panose="020B0604030504040204" pitchFamily="34" charset="0"/>
                <a:ea typeface="Verdana" panose="020B0604030504040204" pitchFamily="34" charset="0"/>
                <a:cs typeface="Times New Roman" panose="02020603050405020304" pitchFamily="18" charset="0"/>
              </a:rPr>
              <a:t>Não esqueça quem começou com você</a:t>
            </a:r>
          </a:p>
          <a:p>
            <a:pPr algn="ctr">
              <a:lnSpc>
                <a:spcPct val="150000"/>
              </a:lnSpc>
              <a:spcBef>
                <a:spcPts val="0"/>
              </a:spcBef>
              <a:spcAft>
                <a:spcPts val="600"/>
              </a:spcAft>
            </a:pPr>
            <a:r>
              <a:rPr lang="pt-BR" sz="1800" b="1" dirty="0">
                <a:effectLst/>
                <a:latin typeface="Verdana" panose="020B0604030504040204" pitchFamily="34" charset="0"/>
                <a:ea typeface="Verdana" panose="020B0604030504040204" pitchFamily="34" charset="0"/>
                <a:cs typeface="Times New Roman" panose="02020603050405020304" pitchFamily="18" charset="0"/>
              </a:rPr>
              <a:t>Repartir os louros do sucesso com o núcleo</a:t>
            </a:r>
          </a:p>
          <a:p>
            <a:pPr algn="ctr">
              <a:lnSpc>
                <a:spcPct val="150000"/>
              </a:lnSpc>
              <a:spcBef>
                <a:spcPts val="0"/>
              </a:spcBef>
              <a:spcAft>
                <a:spcPts val="600"/>
              </a:spcAft>
            </a:pPr>
            <a:r>
              <a:rPr lang="pt-BR" sz="1800" b="1" dirty="0">
                <a:effectLst/>
                <a:latin typeface="Verdana" panose="020B0604030504040204" pitchFamily="34" charset="0"/>
                <a:ea typeface="Verdana" panose="020B0604030504040204" pitchFamily="34" charset="0"/>
                <a:cs typeface="Times New Roman" panose="02020603050405020304" pitchFamily="18" charset="0"/>
              </a:rPr>
              <a:t>Dividir os lucros com justiça</a:t>
            </a:r>
          </a:p>
          <a:p>
            <a:pPr algn="ctr">
              <a:lnSpc>
                <a:spcPct val="150000"/>
              </a:lnSpc>
              <a:spcBef>
                <a:spcPts val="0"/>
              </a:spcBef>
              <a:spcAft>
                <a:spcPts val="600"/>
              </a:spcAft>
            </a:pPr>
            <a:r>
              <a:rPr lang="pt-BR" sz="1800" b="1" dirty="0">
                <a:effectLst/>
                <a:latin typeface="Verdana" panose="020B0604030504040204" pitchFamily="34" charset="0"/>
                <a:ea typeface="Verdana" panose="020B0604030504040204" pitchFamily="34" charset="0"/>
                <a:cs typeface="Times New Roman" panose="02020603050405020304" pitchFamily="18" charset="0"/>
              </a:rPr>
              <a:t>Manter e motivar o time, fazendo o que é sua responsabilidade, e delegando o que não é</a:t>
            </a:r>
          </a:p>
          <a:p>
            <a:pPr>
              <a:lnSpc>
                <a:spcPct val="150000"/>
              </a:lnSpc>
              <a:spcAft>
                <a:spcPts val="600"/>
              </a:spcAft>
            </a:pPr>
            <a:endParaRPr lang="pt-BR" sz="1600" b="1"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E8FB5100-BF56-EA39-0817-95BFE36CE76F}"/>
              </a:ext>
            </a:extLst>
          </p:cNvPr>
          <p:cNvSpPr>
            <a:spLocks noChangeArrowheads="1"/>
          </p:cNvSpPr>
          <p:nvPr/>
        </p:nvSpPr>
        <p:spPr bwMode="auto">
          <a:xfrm>
            <a:off x="0" y="4079028"/>
            <a:ext cx="33220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r>
              <a:rPr kumimoji="0" lang="pt-BR" altLang="pt-BR" sz="800" b="0" i="0" u="none" strike="noStrike" cap="none" normalizeH="0" baseline="0">
                <a:ln>
                  <a:noFill/>
                </a:ln>
                <a:solidFill>
                  <a:schemeClr val="tx1"/>
                </a:solidFill>
                <a:effectLst/>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2" name="Espaço Reservado para Número de Slide 1">
            <a:extLst>
              <a:ext uri="{FF2B5EF4-FFF2-40B4-BE49-F238E27FC236}">
                <a16:creationId xmlns:a16="http://schemas.microsoft.com/office/drawing/2014/main" id="{87689631-B4E9-1E51-C265-F117C57601F5}"/>
              </a:ext>
            </a:extLst>
          </p:cNvPr>
          <p:cNvSpPr>
            <a:spLocks noGrp="1"/>
          </p:cNvSpPr>
          <p:nvPr>
            <p:ph type="sldNum" sz="quarter" idx="12"/>
          </p:nvPr>
        </p:nvSpPr>
        <p:spPr/>
        <p:txBody>
          <a:bodyPr/>
          <a:lstStyle/>
          <a:p>
            <a:fld id="{1B6F90ED-8272-45AA-85B8-7D73BAA6134A}" type="slidenum">
              <a:rPr lang="pt-BR" smtClean="0"/>
              <a:t>12</a:t>
            </a:fld>
            <a:endParaRPr lang="pt-BR"/>
          </a:p>
        </p:txBody>
      </p:sp>
      <p:pic>
        <p:nvPicPr>
          <p:cNvPr id="6" name="Imagem 5">
            <a:extLst>
              <a:ext uri="{FF2B5EF4-FFF2-40B4-BE49-F238E27FC236}">
                <a16:creationId xmlns:a16="http://schemas.microsoft.com/office/drawing/2014/main" id="{FF9BE3B6-3D32-9ED3-172A-9BE09FD4A0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5525" y="-37955"/>
            <a:ext cx="3404709" cy="1619075"/>
          </a:xfrm>
          <a:prstGeom prst="rect">
            <a:avLst/>
          </a:prstGeom>
          <a:noFill/>
          <a:ln>
            <a:noFill/>
          </a:ln>
        </p:spPr>
      </p:pic>
    </p:spTree>
    <p:extLst>
      <p:ext uri="{BB962C8B-B14F-4D97-AF65-F5344CB8AC3E}">
        <p14:creationId xmlns:p14="http://schemas.microsoft.com/office/powerpoint/2010/main" val="245766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21361674-3F15-523C-9EE6-DEC224C5D60D}"/>
              </a:ext>
            </a:extLst>
          </p:cNvPr>
          <p:cNvSpPr>
            <a:spLocks noGrp="1"/>
          </p:cNvSpPr>
          <p:nvPr>
            <p:ph type="sldNum" sz="quarter" idx="12"/>
          </p:nvPr>
        </p:nvSpPr>
        <p:spPr/>
        <p:txBody>
          <a:bodyPr/>
          <a:lstStyle/>
          <a:p>
            <a:fld id="{1B6F90ED-8272-45AA-85B8-7D73BAA6134A}" type="slidenum">
              <a:rPr lang="pt-BR" smtClean="0"/>
              <a:t>13</a:t>
            </a:fld>
            <a:endParaRPr lang="pt-BR"/>
          </a:p>
        </p:txBody>
      </p:sp>
      <p:pic>
        <p:nvPicPr>
          <p:cNvPr id="6" name="Imagem 5">
            <a:extLst>
              <a:ext uri="{FF2B5EF4-FFF2-40B4-BE49-F238E27FC236}">
                <a16:creationId xmlns:a16="http://schemas.microsoft.com/office/drawing/2014/main" id="{82E40DB9-17F3-93BF-76D3-0CB17B3ADB9D}"/>
              </a:ext>
            </a:extLst>
          </p:cNvPr>
          <p:cNvPicPr>
            <a:picLocks noChangeAspect="1"/>
          </p:cNvPicPr>
          <p:nvPr/>
        </p:nvPicPr>
        <p:blipFill>
          <a:blip r:embed="rId2"/>
          <a:stretch>
            <a:fillRect/>
          </a:stretch>
        </p:blipFill>
        <p:spPr>
          <a:xfrm>
            <a:off x="1105436" y="86932"/>
            <a:ext cx="9981127" cy="6684135"/>
          </a:xfrm>
          <a:prstGeom prst="rect">
            <a:avLst/>
          </a:prstGeom>
        </p:spPr>
      </p:pic>
    </p:spTree>
    <p:extLst>
      <p:ext uri="{BB962C8B-B14F-4D97-AF65-F5344CB8AC3E}">
        <p14:creationId xmlns:p14="http://schemas.microsoft.com/office/powerpoint/2010/main" val="2165551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CF06D3DF-5C64-B879-52E7-8C58166F4506}"/>
              </a:ext>
            </a:extLst>
          </p:cNvPr>
          <p:cNvSpPr>
            <a:spLocks noGrp="1"/>
          </p:cNvSpPr>
          <p:nvPr>
            <p:ph type="sldNum" sz="quarter" idx="12"/>
          </p:nvPr>
        </p:nvSpPr>
        <p:spPr/>
        <p:txBody>
          <a:bodyPr/>
          <a:lstStyle/>
          <a:p>
            <a:fld id="{1B6F90ED-8272-45AA-85B8-7D73BAA6134A}" type="slidenum">
              <a:rPr lang="pt-BR" smtClean="0"/>
              <a:t>14</a:t>
            </a:fld>
            <a:endParaRPr lang="pt-BR"/>
          </a:p>
        </p:txBody>
      </p:sp>
      <p:pic>
        <p:nvPicPr>
          <p:cNvPr id="6" name="Imagem 5">
            <a:extLst>
              <a:ext uri="{FF2B5EF4-FFF2-40B4-BE49-F238E27FC236}">
                <a16:creationId xmlns:a16="http://schemas.microsoft.com/office/drawing/2014/main" id="{D12C65E5-0766-DECD-EEAD-ABFFC40DB46D}"/>
              </a:ext>
            </a:extLst>
          </p:cNvPr>
          <p:cNvPicPr>
            <a:picLocks noChangeAspect="1"/>
          </p:cNvPicPr>
          <p:nvPr/>
        </p:nvPicPr>
        <p:blipFill>
          <a:blip r:embed="rId2"/>
          <a:stretch>
            <a:fillRect/>
          </a:stretch>
        </p:blipFill>
        <p:spPr>
          <a:xfrm>
            <a:off x="958755" y="0"/>
            <a:ext cx="10089931" cy="6858000"/>
          </a:xfrm>
          <a:prstGeom prst="rect">
            <a:avLst/>
          </a:prstGeom>
        </p:spPr>
      </p:pic>
    </p:spTree>
    <p:extLst>
      <p:ext uri="{BB962C8B-B14F-4D97-AF65-F5344CB8AC3E}">
        <p14:creationId xmlns:p14="http://schemas.microsoft.com/office/powerpoint/2010/main" val="544033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2061A5-5983-6CA8-51A1-95F2C812CF78}"/>
              </a:ext>
            </a:extLst>
          </p:cNvPr>
          <p:cNvSpPr>
            <a:spLocks noGrp="1"/>
          </p:cNvSpPr>
          <p:nvPr>
            <p:ph type="subTitle" idx="1"/>
          </p:nvPr>
        </p:nvSpPr>
        <p:spPr>
          <a:xfrm>
            <a:off x="3607266" y="120607"/>
            <a:ext cx="8397380" cy="6456362"/>
          </a:xfrm>
        </p:spPr>
        <p:txBody>
          <a:bodyPr>
            <a:normAutofit fontScale="92500"/>
          </a:bodyPr>
          <a:lstStyle/>
          <a:p>
            <a:pPr>
              <a:lnSpc>
                <a:spcPct val="200000"/>
              </a:lnSpc>
              <a:spcAft>
                <a:spcPts val="600"/>
              </a:spcAft>
            </a:pPr>
            <a:r>
              <a:rPr lang="pt-PT" b="1" dirty="0">
                <a:effectLst/>
                <a:latin typeface="Verdana" panose="020B0604030504040204" pitchFamily="34" charset="0"/>
                <a:ea typeface="Calibri" panose="020F0502020204030204" pitchFamily="34" charset="0"/>
                <a:cs typeface="Times New Roman" panose="02020603050405020304" pitchFamily="18" charset="0"/>
              </a:rPr>
              <a:t>O primeiro a acreditar na ideia é você. Qualquer ideia pode ser boa, se você estiver disposto a ter dedicação exclusiva. Para pôr uma ideia de pé é necessário esquecer de si mesmo por ela, aplicando nela toda a sua energia, animo e dinheiro.</a:t>
            </a:r>
            <a:endParaRPr lang="pt-BR"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600"/>
              </a:spcAft>
            </a:pPr>
            <a:r>
              <a:rPr lang="pt-PT" b="1" dirty="0">
                <a:effectLst/>
                <a:latin typeface="Verdana" panose="020B0604030504040204" pitchFamily="34" charset="0"/>
                <a:ea typeface="Calibri" panose="020F0502020204030204" pitchFamily="34" charset="0"/>
                <a:cs typeface="Times New Roman" panose="02020603050405020304" pitchFamily="18" charset="0"/>
              </a:rPr>
              <a:t>É importante contar com economias, e fazer um plano de negócios. Apoie-se nas entidades que ajudam a fazer isso, como o SEBRAE. Aprimore-se sempre, permaneça na frente. Inove sempre.</a:t>
            </a:r>
            <a:endParaRPr lang="pt-BR" b="1" dirty="0">
              <a:effectLst/>
              <a:latin typeface="Calibri" panose="020F0502020204030204" pitchFamily="34" charset="0"/>
              <a:ea typeface="Calibri" panose="020F0502020204030204" pitchFamily="34" charset="0"/>
              <a:cs typeface="Times New Roman" panose="02020603050405020304" pitchFamily="18" charset="0"/>
            </a:endParaRPr>
          </a:p>
          <a:p>
            <a:endParaRPr lang="pt-BR" dirty="0"/>
          </a:p>
        </p:txBody>
      </p:sp>
      <p:sp>
        <p:nvSpPr>
          <p:cNvPr id="4" name="Rectangle 2">
            <a:extLst>
              <a:ext uri="{FF2B5EF4-FFF2-40B4-BE49-F238E27FC236}">
                <a16:creationId xmlns:a16="http://schemas.microsoft.com/office/drawing/2014/main" id="{E6E9AA4C-D5BD-A074-D905-A1F871434653}"/>
              </a:ext>
            </a:extLst>
          </p:cNvPr>
          <p:cNvSpPr>
            <a:spLocks noChangeArrowheads="1"/>
          </p:cNvSpPr>
          <p:nvPr/>
        </p:nvSpPr>
        <p:spPr bwMode="auto">
          <a:xfrm rot="10800000" flipV="1">
            <a:off x="142613" y="255259"/>
            <a:ext cx="33220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2000" b="1" i="0" u="none" strike="noStrike" cap="none" normalizeH="0" baseline="0" dirty="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1 - Acredite em você</a:t>
            </a:r>
            <a:endParaRPr kumimoji="0" lang="pt-PT" altLang="pt-BR" sz="20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E8FB5100-BF56-EA39-0817-95BFE36CE76F}"/>
              </a:ext>
            </a:extLst>
          </p:cNvPr>
          <p:cNvSpPr>
            <a:spLocks noChangeArrowheads="1"/>
          </p:cNvSpPr>
          <p:nvPr/>
        </p:nvSpPr>
        <p:spPr bwMode="auto">
          <a:xfrm>
            <a:off x="0" y="4079028"/>
            <a:ext cx="33220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r>
              <a:rPr kumimoji="0" lang="pt-BR" altLang="pt-BR" sz="800" b="0" i="0" u="none" strike="noStrike" cap="none" normalizeH="0" baseline="0">
                <a:ln>
                  <a:noFill/>
                </a:ln>
                <a:solidFill>
                  <a:schemeClr val="tx1"/>
                </a:solidFill>
                <a:effectLst/>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pic>
        <p:nvPicPr>
          <p:cNvPr id="6" name="Imagem 5">
            <a:extLst>
              <a:ext uri="{FF2B5EF4-FFF2-40B4-BE49-F238E27FC236}">
                <a16:creationId xmlns:a16="http://schemas.microsoft.com/office/drawing/2014/main" id="{2E8113E2-0F74-FF7E-2A7C-53DA3DDC9C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354" y="1510590"/>
            <a:ext cx="3360740" cy="4193924"/>
          </a:xfrm>
          <a:prstGeom prst="rect">
            <a:avLst/>
          </a:prstGeom>
          <a:noFill/>
          <a:ln>
            <a:noFill/>
          </a:ln>
        </p:spPr>
      </p:pic>
      <p:sp>
        <p:nvSpPr>
          <p:cNvPr id="7" name="Espaço Reservado para Número de Slide 6">
            <a:extLst>
              <a:ext uri="{FF2B5EF4-FFF2-40B4-BE49-F238E27FC236}">
                <a16:creationId xmlns:a16="http://schemas.microsoft.com/office/drawing/2014/main" id="{5E94FE42-BCBA-46F1-19F1-4D24A412FD1E}"/>
              </a:ext>
            </a:extLst>
          </p:cNvPr>
          <p:cNvSpPr>
            <a:spLocks noGrp="1"/>
          </p:cNvSpPr>
          <p:nvPr>
            <p:ph type="sldNum" sz="quarter" idx="12"/>
          </p:nvPr>
        </p:nvSpPr>
        <p:spPr/>
        <p:txBody>
          <a:bodyPr/>
          <a:lstStyle/>
          <a:p>
            <a:fld id="{1B6F90ED-8272-45AA-85B8-7D73BAA6134A}" type="slidenum">
              <a:rPr lang="pt-BR" smtClean="0"/>
              <a:t>2</a:t>
            </a:fld>
            <a:endParaRPr lang="pt-BR"/>
          </a:p>
        </p:txBody>
      </p:sp>
    </p:spTree>
    <p:extLst>
      <p:ext uri="{BB962C8B-B14F-4D97-AF65-F5344CB8AC3E}">
        <p14:creationId xmlns:p14="http://schemas.microsoft.com/office/powerpoint/2010/main" val="3735775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2061A5-5983-6CA8-51A1-95F2C812CF78}"/>
              </a:ext>
            </a:extLst>
          </p:cNvPr>
          <p:cNvSpPr>
            <a:spLocks noGrp="1"/>
          </p:cNvSpPr>
          <p:nvPr>
            <p:ph type="subTitle" idx="1"/>
          </p:nvPr>
        </p:nvSpPr>
        <p:spPr>
          <a:xfrm>
            <a:off x="3607266" y="453005"/>
            <a:ext cx="8397380" cy="6123963"/>
          </a:xfrm>
        </p:spPr>
        <p:txBody>
          <a:bodyPr>
            <a:noAutofit/>
          </a:bodyPr>
          <a:lstStyle/>
          <a:p>
            <a:pPr>
              <a:lnSpc>
                <a:spcPct val="150000"/>
              </a:lnSpc>
              <a:spcAft>
                <a:spcPts val="600"/>
              </a:spcAft>
            </a:pPr>
            <a:r>
              <a:rPr lang="pt-PT" sz="1600" b="1" dirty="0">
                <a:effectLst/>
                <a:latin typeface="Verdana" panose="020B0604030504040204" pitchFamily="34" charset="0"/>
                <a:ea typeface="Verdana" panose="020B0604030504040204" pitchFamily="34" charset="0"/>
                <a:cs typeface="Times New Roman" panose="02020603050405020304" pitchFamily="18" charset="0"/>
              </a:rPr>
              <a:t>A ideia se transforma em negócio quando você convence outras pessoas a acreditar nela, e ajudar a sua implantação. Nenhuma ideia, por melhor que seja, será um sucesso, sem você não tiver quem te ajude a torna-lo uma realidade.</a:t>
            </a:r>
            <a:endParaRPr lang="pt-BR" sz="1600" b="1"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50000"/>
              </a:lnSpc>
              <a:spcAft>
                <a:spcPts val="600"/>
              </a:spcAft>
            </a:pPr>
            <a:r>
              <a:rPr lang="pt-PT" sz="1600" b="1" dirty="0">
                <a:effectLst/>
                <a:latin typeface="Verdana" panose="020B0604030504040204" pitchFamily="34" charset="0"/>
                <a:ea typeface="Verdana" panose="020B0604030504040204" pitchFamily="34" charset="0"/>
                <a:cs typeface="Times New Roman" panose="02020603050405020304" pitchFamily="18" charset="0"/>
              </a:rPr>
              <a:t>Anime pessoas ao seu redor, pessoas em que você confie e que podem se comprometer, que acreditem no seu potencial e na ideia. Use mais o nos que o eu, desenvolva o senso de pertencimento ao grupo.</a:t>
            </a:r>
            <a:endParaRPr lang="pt-BR" sz="1600" b="1"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50000"/>
              </a:lnSpc>
              <a:spcAft>
                <a:spcPts val="600"/>
              </a:spcAft>
            </a:pPr>
            <a:r>
              <a:rPr lang="pt-PT" sz="1600" b="1" dirty="0">
                <a:effectLst/>
                <a:latin typeface="Verdana" panose="020B0604030504040204" pitchFamily="34" charset="0"/>
                <a:ea typeface="Verdana" panose="020B0604030504040204" pitchFamily="34" charset="0"/>
                <a:cs typeface="Times New Roman" panose="02020603050405020304" pitchFamily="18" charset="0"/>
              </a:rPr>
              <a:t>Lembre-se que ninguém faz nada sozinho, por melhor que seja a ideia, por melhor que você seja, divida os sonhos, ideias e o lucro, elogie e recompense tudo que der certo, para poder pedir ajuda, esforço e união para superar obstáculos, para prevenir e reparar os erros que com certeza serão cometidos. </a:t>
            </a:r>
            <a:endParaRPr lang="pt-BR" sz="1600" b="1" dirty="0">
              <a:effectLst/>
              <a:latin typeface="Verdana" panose="020B0604030504040204" pitchFamily="34" charset="0"/>
              <a:ea typeface="Verdana" panose="020B0604030504040204" pitchFamily="34" charset="0"/>
              <a:cs typeface="Times New Roman" panose="02020603050405020304" pitchFamily="18" charset="0"/>
            </a:endParaRPr>
          </a:p>
          <a:p>
            <a:pPr>
              <a:lnSpc>
                <a:spcPct val="150000"/>
              </a:lnSpc>
              <a:spcAft>
                <a:spcPts val="600"/>
              </a:spcAft>
            </a:pPr>
            <a:r>
              <a:rPr lang="pt-PT" sz="1600" b="1" dirty="0">
                <a:effectLst/>
                <a:latin typeface="Verdana" panose="020B0604030504040204" pitchFamily="34" charset="0"/>
                <a:ea typeface="Verdana" panose="020B0604030504040204" pitchFamily="34" charset="0"/>
                <a:cs typeface="Times New Roman" panose="02020603050405020304" pitchFamily="18" charset="0"/>
              </a:rPr>
              <a:t>Peça conselhos e sugestões para todos!</a:t>
            </a:r>
            <a:endParaRPr lang="pt-BR" sz="1600" b="1"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E6E9AA4C-D5BD-A074-D905-A1F871434653}"/>
              </a:ext>
            </a:extLst>
          </p:cNvPr>
          <p:cNvSpPr>
            <a:spLocks noChangeArrowheads="1"/>
          </p:cNvSpPr>
          <p:nvPr/>
        </p:nvSpPr>
        <p:spPr bwMode="auto">
          <a:xfrm rot="10800000" flipV="1">
            <a:off x="142613" y="172320"/>
            <a:ext cx="3322040" cy="5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20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2 – Criação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E8FB5100-BF56-EA39-0817-95BFE36CE76F}"/>
              </a:ext>
            </a:extLst>
          </p:cNvPr>
          <p:cNvSpPr>
            <a:spLocks noChangeArrowheads="1"/>
          </p:cNvSpPr>
          <p:nvPr/>
        </p:nvSpPr>
        <p:spPr bwMode="auto">
          <a:xfrm>
            <a:off x="0" y="4079028"/>
            <a:ext cx="33220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r>
              <a:rPr kumimoji="0" lang="pt-BR" altLang="pt-BR" sz="800" b="0" i="0" u="none" strike="noStrike" cap="none" normalizeH="0" baseline="0">
                <a:ln>
                  <a:noFill/>
                </a:ln>
                <a:solidFill>
                  <a:schemeClr val="tx1"/>
                </a:solidFill>
                <a:effectLst/>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2" name="Espaço Reservado para Número de Slide 1">
            <a:extLst>
              <a:ext uri="{FF2B5EF4-FFF2-40B4-BE49-F238E27FC236}">
                <a16:creationId xmlns:a16="http://schemas.microsoft.com/office/drawing/2014/main" id="{87689631-B4E9-1E51-C265-F117C57601F5}"/>
              </a:ext>
            </a:extLst>
          </p:cNvPr>
          <p:cNvSpPr>
            <a:spLocks noGrp="1"/>
          </p:cNvSpPr>
          <p:nvPr>
            <p:ph type="sldNum" sz="quarter" idx="12"/>
          </p:nvPr>
        </p:nvSpPr>
        <p:spPr/>
        <p:txBody>
          <a:bodyPr/>
          <a:lstStyle/>
          <a:p>
            <a:fld id="{1B6F90ED-8272-45AA-85B8-7D73BAA6134A}" type="slidenum">
              <a:rPr lang="pt-BR" smtClean="0"/>
              <a:t>3</a:t>
            </a:fld>
            <a:endParaRPr lang="pt-BR"/>
          </a:p>
        </p:txBody>
      </p:sp>
      <p:pic>
        <p:nvPicPr>
          <p:cNvPr id="7" name="Imagem 6">
            <a:extLst>
              <a:ext uri="{FF2B5EF4-FFF2-40B4-BE49-F238E27FC236}">
                <a16:creationId xmlns:a16="http://schemas.microsoft.com/office/drawing/2014/main" id="{0782BCD7-952B-ED6D-9780-E3471263694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14" y="1551963"/>
            <a:ext cx="3336920" cy="4600986"/>
          </a:xfrm>
          <a:prstGeom prst="rect">
            <a:avLst/>
          </a:prstGeom>
          <a:noFill/>
          <a:ln>
            <a:noFill/>
          </a:ln>
        </p:spPr>
      </p:pic>
    </p:spTree>
    <p:extLst>
      <p:ext uri="{BB962C8B-B14F-4D97-AF65-F5344CB8AC3E}">
        <p14:creationId xmlns:p14="http://schemas.microsoft.com/office/powerpoint/2010/main" val="3523095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6E9AA4C-D5BD-A074-D905-A1F871434653}"/>
              </a:ext>
            </a:extLst>
          </p:cNvPr>
          <p:cNvSpPr>
            <a:spLocks noChangeArrowheads="1"/>
          </p:cNvSpPr>
          <p:nvPr/>
        </p:nvSpPr>
        <p:spPr bwMode="auto">
          <a:xfrm rot="10800000" flipV="1">
            <a:off x="142613" y="172320"/>
            <a:ext cx="3322040" cy="5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20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3 – Cuidados</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E8FB5100-BF56-EA39-0817-95BFE36CE76F}"/>
              </a:ext>
            </a:extLst>
          </p:cNvPr>
          <p:cNvSpPr>
            <a:spLocks noChangeArrowheads="1"/>
          </p:cNvSpPr>
          <p:nvPr/>
        </p:nvSpPr>
        <p:spPr bwMode="auto">
          <a:xfrm>
            <a:off x="6979640" y="224482"/>
            <a:ext cx="4858528" cy="544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200000"/>
              </a:lnSpc>
              <a:spcAft>
                <a:spcPts val="1200"/>
              </a:spcAft>
            </a:pPr>
            <a:r>
              <a:rPr lang="pt-PT" b="1" dirty="0">
                <a:latin typeface="Verdana" panose="020B0604030504040204" pitchFamily="34" charset="0"/>
                <a:ea typeface="Verdana" panose="020B0604030504040204" pitchFamily="34" charset="0"/>
              </a:rPr>
              <a:t>Mantenha o núcleo inicial de colaboradores</a:t>
            </a:r>
          </a:p>
          <a:p>
            <a:pPr>
              <a:lnSpc>
                <a:spcPct val="200000"/>
              </a:lnSpc>
              <a:spcAft>
                <a:spcPts val="1200"/>
              </a:spcAft>
            </a:pPr>
            <a:r>
              <a:rPr lang="pt-PT" b="1" dirty="0">
                <a:latin typeface="Verdana" panose="020B0604030504040204" pitchFamily="34" charset="0"/>
                <a:ea typeface="Verdana" panose="020B0604030504040204" pitchFamily="34" charset="0"/>
              </a:rPr>
              <a:t>Valorize, cuide, confie, delegue tarefas e responsabilidades.</a:t>
            </a:r>
            <a:endParaRPr lang="pt-BR" b="1" dirty="0">
              <a:latin typeface="Verdana" panose="020B0604030504040204" pitchFamily="34" charset="0"/>
              <a:ea typeface="Verdana" panose="020B0604030504040204" pitchFamily="34" charset="0"/>
            </a:endParaRPr>
          </a:p>
          <a:p>
            <a:pPr>
              <a:lnSpc>
                <a:spcPct val="200000"/>
              </a:lnSpc>
              <a:spcAft>
                <a:spcPts val="1200"/>
              </a:spcAft>
            </a:pPr>
            <a:r>
              <a:rPr lang="pt-PT" b="1" dirty="0">
                <a:latin typeface="Verdana" panose="020B0604030504040204" pitchFamily="34" charset="0"/>
                <a:ea typeface="Verdana" panose="020B0604030504040204" pitchFamily="34" charset="0"/>
              </a:rPr>
              <a:t>Pessoas com bons propósitos e motivadas, surpreendem, se revelam, se iluminam e dão o seu melhor.</a:t>
            </a:r>
            <a:endParaRPr lang="pt-BR" b="1" dirty="0">
              <a:latin typeface="Verdana" panose="020B0604030504040204" pitchFamily="34" charset="0"/>
              <a:ea typeface="Verdana" panose="020B0604030504040204" pitchFamily="34" charset="0"/>
            </a:endParaRPr>
          </a:p>
          <a:p>
            <a:pPr>
              <a:lnSpc>
                <a:spcPct val="200000"/>
              </a:lnSpc>
              <a:spcAft>
                <a:spcPts val="1200"/>
              </a:spcAft>
            </a:pPr>
            <a:r>
              <a:rPr lang="pt-PT" b="1" dirty="0">
                <a:latin typeface="Verdana" panose="020B0604030504040204" pitchFamily="34" charset="0"/>
                <a:ea typeface="Verdana" panose="020B0604030504040204" pitchFamily="34" charset="0"/>
              </a:rPr>
              <a:t>Seja um caçador de talentos!</a:t>
            </a:r>
            <a:endParaRPr lang="pt-BR" b="1" dirty="0">
              <a:latin typeface="Verdana" panose="020B0604030504040204" pitchFamily="34" charset="0"/>
              <a:ea typeface="Verdana" panose="020B0604030504040204" pitchFamily="34" charset="0"/>
            </a:endParaRPr>
          </a:p>
        </p:txBody>
      </p:sp>
      <p:sp>
        <p:nvSpPr>
          <p:cNvPr id="2" name="Espaço Reservado para Número de Slide 1">
            <a:extLst>
              <a:ext uri="{FF2B5EF4-FFF2-40B4-BE49-F238E27FC236}">
                <a16:creationId xmlns:a16="http://schemas.microsoft.com/office/drawing/2014/main" id="{AB476B74-0663-B851-77B7-0B8240BED4A8}"/>
              </a:ext>
            </a:extLst>
          </p:cNvPr>
          <p:cNvSpPr>
            <a:spLocks noGrp="1"/>
          </p:cNvSpPr>
          <p:nvPr>
            <p:ph type="sldNum" sz="quarter" idx="12"/>
          </p:nvPr>
        </p:nvSpPr>
        <p:spPr/>
        <p:txBody>
          <a:bodyPr/>
          <a:lstStyle/>
          <a:p>
            <a:fld id="{1B6F90ED-8272-45AA-85B8-7D73BAA6134A}" type="slidenum">
              <a:rPr lang="pt-BR" smtClean="0"/>
              <a:t>4</a:t>
            </a:fld>
            <a:endParaRPr lang="pt-BR"/>
          </a:p>
        </p:txBody>
      </p:sp>
      <p:pic>
        <p:nvPicPr>
          <p:cNvPr id="7" name="Imagem 6">
            <a:extLst>
              <a:ext uri="{FF2B5EF4-FFF2-40B4-BE49-F238E27FC236}">
                <a16:creationId xmlns:a16="http://schemas.microsoft.com/office/drawing/2014/main" id="{24DBBAD1-EB1F-5D07-458B-08ABB33F14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354" y="936272"/>
            <a:ext cx="6658063" cy="4440976"/>
          </a:xfrm>
          <a:prstGeom prst="rect">
            <a:avLst/>
          </a:prstGeom>
          <a:noFill/>
          <a:ln>
            <a:noFill/>
          </a:ln>
        </p:spPr>
      </p:pic>
    </p:spTree>
    <p:extLst>
      <p:ext uri="{BB962C8B-B14F-4D97-AF65-F5344CB8AC3E}">
        <p14:creationId xmlns:p14="http://schemas.microsoft.com/office/powerpoint/2010/main" val="159793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2061A5-5983-6CA8-51A1-95F2C812CF78}"/>
              </a:ext>
            </a:extLst>
          </p:cNvPr>
          <p:cNvSpPr>
            <a:spLocks noGrp="1"/>
          </p:cNvSpPr>
          <p:nvPr>
            <p:ph type="subTitle" idx="1"/>
          </p:nvPr>
        </p:nvSpPr>
        <p:spPr>
          <a:xfrm>
            <a:off x="3607266" y="453005"/>
            <a:ext cx="8397380" cy="6123963"/>
          </a:xfrm>
        </p:spPr>
        <p:txBody>
          <a:bodyPr>
            <a:noAutofit/>
          </a:bodyPr>
          <a:lstStyle/>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À medida que a empresa cresce, ela precisa de mais gente, de outros talentos. Quanto mais diverso é o grupo, mais sucesso terá. Converse muito, tome muito cafezinho, faça reuniões em conjunto e privadas. O sucesso de qualquer negócio é o cuidado com as pessoas. Valorize todas as ideias. Ponha em pratica as que forem aproveitadas, e dê o credito. Explique as que no momento não podem ser usadas e porquê. Não deixem ninguém sem resposta.</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Elogie sempre, muito, e em público. Critique também, em privado, mas com empatia. Coloque-se no lugar da pessoa, e sempre no privado.</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Agregue pessoas, sabendo que muitas te decepcionarão, mas algumas se transformarão em pilares do sucesso da empresa.</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Quanto mais pessoas de confiança você conquistar, mais firme e mais longe sua empresa chegará.</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Uma empresa não se sustenta sobre o produto, ou sobre o serviço que oferece. Sustenta-se sobre pessoas cooperando</a:t>
            </a:r>
            <a:r>
              <a:rPr lang="pt-PT" sz="1800" dirty="0">
                <a:effectLst/>
                <a:latin typeface="Verdana" panose="020B0604030504040204" pitchFamily="34" charset="0"/>
                <a:ea typeface="Calibri" panose="020F0502020204030204" pitchFamily="34" charset="0"/>
                <a:cs typeface="Times New Roman" panose="02020603050405020304" pitchFamily="18" charset="0"/>
              </a:rPr>
              <a:t>.</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E6E9AA4C-D5BD-A074-D905-A1F871434653}"/>
              </a:ext>
            </a:extLst>
          </p:cNvPr>
          <p:cNvSpPr>
            <a:spLocks noChangeArrowheads="1"/>
          </p:cNvSpPr>
          <p:nvPr/>
        </p:nvSpPr>
        <p:spPr bwMode="auto">
          <a:xfrm rot="10800000" flipV="1">
            <a:off x="142613" y="172320"/>
            <a:ext cx="3322040" cy="5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20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4 – Desenvolvimento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E8FB5100-BF56-EA39-0817-95BFE36CE76F}"/>
              </a:ext>
            </a:extLst>
          </p:cNvPr>
          <p:cNvSpPr>
            <a:spLocks noChangeArrowheads="1"/>
          </p:cNvSpPr>
          <p:nvPr/>
        </p:nvSpPr>
        <p:spPr bwMode="auto">
          <a:xfrm>
            <a:off x="0" y="4079028"/>
            <a:ext cx="33220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r>
              <a:rPr kumimoji="0" lang="pt-BR" altLang="pt-BR" sz="800" b="0" i="0" u="none" strike="noStrike" cap="none" normalizeH="0" baseline="0">
                <a:ln>
                  <a:noFill/>
                </a:ln>
                <a:solidFill>
                  <a:schemeClr val="tx1"/>
                </a:solidFill>
                <a:effectLst/>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2" name="Espaço Reservado para Número de Slide 1">
            <a:extLst>
              <a:ext uri="{FF2B5EF4-FFF2-40B4-BE49-F238E27FC236}">
                <a16:creationId xmlns:a16="http://schemas.microsoft.com/office/drawing/2014/main" id="{87689631-B4E9-1E51-C265-F117C57601F5}"/>
              </a:ext>
            </a:extLst>
          </p:cNvPr>
          <p:cNvSpPr>
            <a:spLocks noGrp="1"/>
          </p:cNvSpPr>
          <p:nvPr>
            <p:ph type="sldNum" sz="quarter" idx="12"/>
          </p:nvPr>
        </p:nvSpPr>
        <p:spPr/>
        <p:txBody>
          <a:bodyPr/>
          <a:lstStyle/>
          <a:p>
            <a:fld id="{1B6F90ED-8272-45AA-85B8-7D73BAA6134A}" type="slidenum">
              <a:rPr lang="pt-BR" smtClean="0"/>
              <a:t>5</a:t>
            </a:fld>
            <a:endParaRPr lang="pt-BR"/>
          </a:p>
        </p:txBody>
      </p:sp>
      <p:pic>
        <p:nvPicPr>
          <p:cNvPr id="6" name="Imagem 5">
            <a:extLst>
              <a:ext uri="{FF2B5EF4-FFF2-40B4-BE49-F238E27FC236}">
                <a16:creationId xmlns:a16="http://schemas.microsoft.com/office/drawing/2014/main" id="{78961B2F-B7C6-949F-6ECE-053C76AB41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13" y="1627464"/>
            <a:ext cx="3335093" cy="3926048"/>
          </a:xfrm>
          <a:prstGeom prst="rect">
            <a:avLst/>
          </a:prstGeom>
          <a:noFill/>
          <a:ln>
            <a:noFill/>
          </a:ln>
        </p:spPr>
      </p:pic>
    </p:spTree>
    <p:extLst>
      <p:ext uri="{BB962C8B-B14F-4D97-AF65-F5344CB8AC3E}">
        <p14:creationId xmlns:p14="http://schemas.microsoft.com/office/powerpoint/2010/main" val="391799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2061A5-5983-6CA8-51A1-95F2C812CF78}"/>
              </a:ext>
            </a:extLst>
          </p:cNvPr>
          <p:cNvSpPr>
            <a:spLocks noGrp="1"/>
          </p:cNvSpPr>
          <p:nvPr>
            <p:ph type="subTitle" idx="1"/>
          </p:nvPr>
        </p:nvSpPr>
        <p:spPr>
          <a:xfrm>
            <a:off x="187354" y="3330429"/>
            <a:ext cx="11750180" cy="3391045"/>
          </a:xfrm>
        </p:spPr>
        <p:txBody>
          <a:bodyPr>
            <a:noAutofit/>
          </a:bodyPr>
          <a:lstStyle/>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É pela admiração, brilho, incentivo e acolhimento que você deve manter </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Sempre sintonizado no negócio, no mercado. É o líder que corrige rumos, e evita o pior, porque se o pior vier, só um bom líder pode manter o time unido para virar o jogo.</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Nunca culpe ninguém individualmente, faça todos entenderem que o sucesso e o fracasso são a face da mesma moeda, e que todos ganham ou perdem juntos. </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Como em qualquer jogo, neste também, cada jogador precisa dar o seu melhor, confiando que o colega também dará. É como no futebol, a defesa precisa defender a bola e manda-la de volta, para que o ataque possa fazer o gol.</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E6E9AA4C-D5BD-A074-D905-A1F871434653}"/>
              </a:ext>
            </a:extLst>
          </p:cNvPr>
          <p:cNvSpPr>
            <a:spLocks noChangeArrowheads="1"/>
          </p:cNvSpPr>
          <p:nvPr/>
        </p:nvSpPr>
        <p:spPr bwMode="auto">
          <a:xfrm rot="10800000" flipV="1">
            <a:off x="142612" y="172320"/>
            <a:ext cx="3464653" cy="5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20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5 – Mantenha a liderança</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E8FB5100-BF56-EA39-0817-95BFE36CE76F}"/>
              </a:ext>
            </a:extLst>
          </p:cNvPr>
          <p:cNvSpPr>
            <a:spLocks noChangeArrowheads="1"/>
          </p:cNvSpPr>
          <p:nvPr/>
        </p:nvSpPr>
        <p:spPr bwMode="auto">
          <a:xfrm>
            <a:off x="0" y="4079028"/>
            <a:ext cx="33220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r>
              <a:rPr kumimoji="0" lang="pt-BR" altLang="pt-BR" sz="800" b="0" i="0" u="none" strike="noStrike" cap="none" normalizeH="0" baseline="0">
                <a:ln>
                  <a:noFill/>
                </a:ln>
                <a:solidFill>
                  <a:schemeClr val="tx1"/>
                </a:solidFill>
                <a:effectLst/>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2" name="Espaço Reservado para Número de Slide 1">
            <a:extLst>
              <a:ext uri="{FF2B5EF4-FFF2-40B4-BE49-F238E27FC236}">
                <a16:creationId xmlns:a16="http://schemas.microsoft.com/office/drawing/2014/main" id="{87689631-B4E9-1E51-C265-F117C57601F5}"/>
              </a:ext>
            </a:extLst>
          </p:cNvPr>
          <p:cNvSpPr>
            <a:spLocks noGrp="1"/>
          </p:cNvSpPr>
          <p:nvPr>
            <p:ph type="sldNum" sz="quarter" idx="12"/>
          </p:nvPr>
        </p:nvSpPr>
        <p:spPr/>
        <p:txBody>
          <a:bodyPr/>
          <a:lstStyle/>
          <a:p>
            <a:fld id="{1B6F90ED-8272-45AA-85B8-7D73BAA6134A}" type="slidenum">
              <a:rPr lang="pt-BR" smtClean="0"/>
              <a:t>6</a:t>
            </a:fld>
            <a:endParaRPr lang="pt-BR"/>
          </a:p>
        </p:txBody>
      </p:sp>
      <p:pic>
        <p:nvPicPr>
          <p:cNvPr id="6" name="Imagem 5">
            <a:extLst>
              <a:ext uri="{FF2B5EF4-FFF2-40B4-BE49-F238E27FC236}">
                <a16:creationId xmlns:a16="http://schemas.microsoft.com/office/drawing/2014/main" id="{60803861-3EBD-E15E-5E6A-CAD0158A8B5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6026" y="136525"/>
            <a:ext cx="5251508" cy="3215556"/>
          </a:xfrm>
          <a:prstGeom prst="rect">
            <a:avLst/>
          </a:prstGeom>
          <a:noFill/>
          <a:ln>
            <a:noFill/>
          </a:ln>
        </p:spPr>
      </p:pic>
    </p:spTree>
    <p:extLst>
      <p:ext uri="{BB962C8B-B14F-4D97-AF65-F5344CB8AC3E}">
        <p14:creationId xmlns:p14="http://schemas.microsoft.com/office/powerpoint/2010/main" val="1209855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2061A5-5983-6CA8-51A1-95F2C812CF78}"/>
              </a:ext>
            </a:extLst>
          </p:cNvPr>
          <p:cNvSpPr>
            <a:spLocks noGrp="1"/>
          </p:cNvSpPr>
          <p:nvPr>
            <p:ph type="subTitle" idx="1"/>
          </p:nvPr>
        </p:nvSpPr>
        <p:spPr>
          <a:xfrm>
            <a:off x="3531764" y="1308683"/>
            <a:ext cx="8397380" cy="5796792"/>
          </a:xfrm>
        </p:spPr>
        <p:txBody>
          <a:bodyPr>
            <a:noAutofit/>
          </a:bodyPr>
          <a:lstStyle/>
          <a:p>
            <a:pPr>
              <a:lnSpc>
                <a:spcPct val="150000"/>
              </a:lnSpc>
              <a:spcBef>
                <a:spcPts val="0"/>
              </a:spcBef>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Una o grupo, faça reuniões sociais, para conhecer e unir o grupo, criar intimidade e descontrair.</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Aproveite estas ocasiões para observar, ouvir mais do que falar, prestar atenção nas brincadeiras. É brincando que se dizem as verdades. Aceite críticas, e procure corrigir os problemas. Comemore junto com o time todas as conquistas e pequenos sucessos. Preste atenção em quem tem comportamento pessimista. Em quem desanima o grupo, quem faz fofoca e armadilhas para os colegas, quem não joga no time. Observe e crie o momento oportuno para dispensa-lo, fazendo disto uma lição: Quem não está conosco, está fora.</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E6E9AA4C-D5BD-A074-D905-A1F871434653}"/>
              </a:ext>
            </a:extLst>
          </p:cNvPr>
          <p:cNvSpPr>
            <a:spLocks noChangeArrowheads="1"/>
          </p:cNvSpPr>
          <p:nvPr/>
        </p:nvSpPr>
        <p:spPr bwMode="auto">
          <a:xfrm rot="10800000" flipV="1">
            <a:off x="142612" y="172320"/>
            <a:ext cx="4764947" cy="5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20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6 – Formando a cultura da empresa</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E8FB5100-BF56-EA39-0817-95BFE36CE76F}"/>
              </a:ext>
            </a:extLst>
          </p:cNvPr>
          <p:cNvSpPr>
            <a:spLocks noChangeArrowheads="1"/>
          </p:cNvSpPr>
          <p:nvPr/>
        </p:nvSpPr>
        <p:spPr bwMode="auto">
          <a:xfrm>
            <a:off x="0" y="4079028"/>
            <a:ext cx="33220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r>
              <a:rPr kumimoji="0" lang="pt-BR" altLang="pt-BR" sz="800" b="0" i="0" u="none" strike="noStrike" cap="none" normalizeH="0" baseline="0">
                <a:ln>
                  <a:noFill/>
                </a:ln>
                <a:solidFill>
                  <a:schemeClr val="tx1"/>
                </a:solidFill>
                <a:effectLst/>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2" name="Espaço Reservado para Número de Slide 1">
            <a:extLst>
              <a:ext uri="{FF2B5EF4-FFF2-40B4-BE49-F238E27FC236}">
                <a16:creationId xmlns:a16="http://schemas.microsoft.com/office/drawing/2014/main" id="{87689631-B4E9-1E51-C265-F117C57601F5}"/>
              </a:ext>
            </a:extLst>
          </p:cNvPr>
          <p:cNvSpPr>
            <a:spLocks noGrp="1"/>
          </p:cNvSpPr>
          <p:nvPr>
            <p:ph type="sldNum" sz="quarter" idx="12"/>
          </p:nvPr>
        </p:nvSpPr>
        <p:spPr/>
        <p:txBody>
          <a:bodyPr/>
          <a:lstStyle/>
          <a:p>
            <a:fld id="{1B6F90ED-8272-45AA-85B8-7D73BAA6134A}" type="slidenum">
              <a:rPr lang="pt-BR" smtClean="0"/>
              <a:t>7</a:t>
            </a:fld>
            <a:endParaRPr lang="pt-BR"/>
          </a:p>
        </p:txBody>
      </p:sp>
      <p:pic>
        <p:nvPicPr>
          <p:cNvPr id="6" name="Imagem 5">
            <a:extLst>
              <a:ext uri="{FF2B5EF4-FFF2-40B4-BE49-F238E27FC236}">
                <a16:creationId xmlns:a16="http://schemas.microsoft.com/office/drawing/2014/main" id="{FF0B10D1-B68A-E8C4-1907-308AD7B17C2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12" y="1758457"/>
            <a:ext cx="3246540" cy="3728788"/>
          </a:xfrm>
          <a:prstGeom prst="rect">
            <a:avLst/>
          </a:prstGeom>
          <a:noFill/>
          <a:ln>
            <a:noFill/>
          </a:ln>
        </p:spPr>
      </p:pic>
    </p:spTree>
    <p:extLst>
      <p:ext uri="{BB962C8B-B14F-4D97-AF65-F5344CB8AC3E}">
        <p14:creationId xmlns:p14="http://schemas.microsoft.com/office/powerpoint/2010/main" val="821872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2061A5-5983-6CA8-51A1-95F2C812CF78}"/>
              </a:ext>
            </a:extLst>
          </p:cNvPr>
          <p:cNvSpPr>
            <a:spLocks noGrp="1"/>
          </p:cNvSpPr>
          <p:nvPr>
            <p:ph type="subTitle" idx="1"/>
          </p:nvPr>
        </p:nvSpPr>
        <p:spPr>
          <a:xfrm>
            <a:off x="3607266" y="453005"/>
            <a:ext cx="8397380" cy="6199465"/>
          </a:xfrm>
        </p:spPr>
        <p:txBody>
          <a:bodyPr>
            <a:noAutofit/>
          </a:bodyPr>
          <a:lstStyle/>
          <a:p>
            <a:pPr>
              <a:lnSpc>
                <a:spcPct val="15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Siga de perto seus concorrentes e o seu mercado, sinta se ele vai bem, se estão melhor que você pode ser um sinal de que você pode melhorar, ou que seu produto ou serviço não está sendo bem aceito.</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Ser o primeiro a perceber que o mercado não está aceitando seu produto ou serviço te dá a chance de virar o jogo, mudar o produto, procurar outro mercado, enfim, corrigir rumos. </a:t>
            </a:r>
          </a:p>
          <a:p>
            <a:pPr>
              <a:lnSpc>
                <a:spcPct val="15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É importante para salvar a empresa, manter os colaboradores e reiniciar, de uma nova forma. Nenhum produto ou serviço é bom o suficiente para permanecer lucrativo. </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Na nossa sociedade volátil, tecnológica, o que é sucesso hoje amanhã pode estar obsoleto. </a:t>
            </a:r>
          </a:p>
          <a:p>
            <a:pPr>
              <a:lnSpc>
                <a:spcPct val="15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É preciso captar e entender as tendencias. </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600"/>
              </a:spcAft>
            </a:pPr>
            <a:r>
              <a:rPr lang="pt-PT" sz="1800" dirty="0">
                <a:effectLst/>
                <a:latin typeface="Verdana" panose="020B0604030504040204" pitchFamily="34" charset="0"/>
                <a:ea typeface="Calibri" panose="020F0502020204030204" pitchFamily="34" charset="0"/>
                <a:cs typeface="Times New Roman" panose="02020603050405020304" pitchFamily="18" charset="0"/>
              </a:rPr>
              <a:t>. </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E6E9AA4C-D5BD-A074-D905-A1F871434653}"/>
              </a:ext>
            </a:extLst>
          </p:cNvPr>
          <p:cNvSpPr>
            <a:spLocks noChangeArrowheads="1"/>
          </p:cNvSpPr>
          <p:nvPr/>
        </p:nvSpPr>
        <p:spPr bwMode="auto">
          <a:xfrm rot="10800000" flipV="1">
            <a:off x="142613" y="172320"/>
            <a:ext cx="3322040" cy="5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20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7 – Sempre Alerta</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E8FB5100-BF56-EA39-0817-95BFE36CE76F}"/>
              </a:ext>
            </a:extLst>
          </p:cNvPr>
          <p:cNvSpPr>
            <a:spLocks noChangeArrowheads="1"/>
          </p:cNvSpPr>
          <p:nvPr/>
        </p:nvSpPr>
        <p:spPr bwMode="auto">
          <a:xfrm>
            <a:off x="0" y="4079028"/>
            <a:ext cx="33220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r>
              <a:rPr kumimoji="0" lang="pt-BR" altLang="pt-BR" sz="800" b="0" i="0" u="none" strike="noStrike" cap="none" normalizeH="0" baseline="0">
                <a:ln>
                  <a:noFill/>
                </a:ln>
                <a:solidFill>
                  <a:schemeClr val="tx1"/>
                </a:solidFill>
                <a:effectLst/>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2" name="Espaço Reservado para Número de Slide 1">
            <a:extLst>
              <a:ext uri="{FF2B5EF4-FFF2-40B4-BE49-F238E27FC236}">
                <a16:creationId xmlns:a16="http://schemas.microsoft.com/office/drawing/2014/main" id="{87689631-B4E9-1E51-C265-F117C57601F5}"/>
              </a:ext>
            </a:extLst>
          </p:cNvPr>
          <p:cNvSpPr>
            <a:spLocks noGrp="1"/>
          </p:cNvSpPr>
          <p:nvPr>
            <p:ph type="sldNum" sz="quarter" idx="12"/>
          </p:nvPr>
        </p:nvSpPr>
        <p:spPr/>
        <p:txBody>
          <a:bodyPr/>
          <a:lstStyle/>
          <a:p>
            <a:fld id="{1B6F90ED-8272-45AA-85B8-7D73BAA6134A}" type="slidenum">
              <a:rPr lang="pt-BR" smtClean="0"/>
              <a:t>8</a:t>
            </a:fld>
            <a:endParaRPr lang="pt-BR"/>
          </a:p>
        </p:txBody>
      </p:sp>
      <p:pic>
        <p:nvPicPr>
          <p:cNvPr id="9" name="Imagem 8">
            <a:extLst>
              <a:ext uri="{FF2B5EF4-FFF2-40B4-BE49-F238E27FC236}">
                <a16:creationId xmlns:a16="http://schemas.microsoft.com/office/drawing/2014/main" id="{563C75B9-62FE-1C80-9628-FD3ECE786D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13" y="1808028"/>
            <a:ext cx="3212882" cy="3695150"/>
          </a:xfrm>
          <a:prstGeom prst="rect">
            <a:avLst/>
          </a:prstGeom>
          <a:noFill/>
          <a:ln>
            <a:noFill/>
          </a:ln>
        </p:spPr>
      </p:pic>
    </p:spTree>
    <p:extLst>
      <p:ext uri="{BB962C8B-B14F-4D97-AF65-F5344CB8AC3E}">
        <p14:creationId xmlns:p14="http://schemas.microsoft.com/office/powerpoint/2010/main" val="82742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B42061A5-5983-6CA8-51A1-95F2C812CF78}"/>
              </a:ext>
            </a:extLst>
          </p:cNvPr>
          <p:cNvSpPr>
            <a:spLocks noGrp="1"/>
          </p:cNvSpPr>
          <p:nvPr>
            <p:ph type="subTitle" idx="1"/>
          </p:nvPr>
        </p:nvSpPr>
        <p:spPr>
          <a:xfrm>
            <a:off x="3254929" y="453005"/>
            <a:ext cx="8749717" cy="6123963"/>
          </a:xfrm>
        </p:spPr>
        <p:txBody>
          <a:bodyPr>
            <a:noAutofit/>
          </a:bodyPr>
          <a:lstStyle/>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A ideia é sua, quem coloca a ideia e você, quem busca financiamento é você, e todos sabem disso.</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E todos estão entregando o que tem de melhor para a realização da sua ideia, você deve saber que sem eles não teria chegado em nenhum lugar.</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Todos sabem que o negócio é seu, sabem que a maior parte dos lucros deve ser sua, mas não se sentirão parte do negócio, e se desmotivarão se não forem justamente compensados.</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Cumpra o que você prometeu no início, sociedade a quem você prometeu, porcentagem a quem você se compromissou, e prêmios por desempenho individual e coletivo, conforme o esforço de cada um.</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Para que você fique feliz em dividir o produto que estão construindo, é importante seguir de perto o que cada um entrega, para que haja justiça, premiando quem merece, e dispensando quem não agrega. </a:t>
            </a:r>
          </a:p>
          <a:p>
            <a:pPr>
              <a:lnSpc>
                <a:spcPct val="150000"/>
              </a:lnSpc>
              <a:spcBef>
                <a:spcPts val="0"/>
              </a:spcBef>
              <a:spcAft>
                <a:spcPts val="600"/>
              </a:spcAft>
            </a:pPr>
            <a:r>
              <a:rPr lang="pt-PT" sz="1600" b="1" dirty="0">
                <a:effectLst/>
                <a:latin typeface="Verdana" panose="020B0604030504040204" pitchFamily="34" charset="0"/>
                <a:ea typeface="Calibri" panose="020F0502020204030204" pitchFamily="34" charset="0"/>
                <a:cs typeface="Times New Roman" panose="02020603050405020304" pitchFamily="18" charset="0"/>
              </a:rPr>
              <a:t>Na empresa devem ficar só os que desempenham, os que merecem a recompensa.</a:t>
            </a:r>
            <a:endParaRPr lang="pt-BR" sz="16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600"/>
              </a:spcAft>
            </a:pPr>
            <a:endParaRPr lang="pt-BR" sz="1600" b="1"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E6E9AA4C-D5BD-A074-D905-A1F871434653}"/>
              </a:ext>
            </a:extLst>
          </p:cNvPr>
          <p:cNvSpPr>
            <a:spLocks noChangeArrowheads="1"/>
          </p:cNvSpPr>
          <p:nvPr/>
        </p:nvSpPr>
        <p:spPr bwMode="auto">
          <a:xfrm rot="10800000" flipV="1">
            <a:off x="142613" y="172320"/>
            <a:ext cx="3322040" cy="56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200000"/>
              </a:lnSpc>
              <a:spcAft>
                <a:spcPts val="600"/>
              </a:spcAft>
            </a:pPr>
            <a:r>
              <a:rPr lang="pt-PT" sz="1800" b="1" dirty="0">
                <a:effectLst/>
                <a:latin typeface="Verdana" panose="020B0604030504040204" pitchFamily="34" charset="0"/>
                <a:ea typeface="Calibri" panose="020F0502020204030204" pitchFamily="34" charset="0"/>
                <a:cs typeface="Times New Roman" panose="02020603050405020304" pitchFamily="18" charset="0"/>
              </a:rPr>
              <a:t>8 - Seja justo</a:t>
            </a:r>
            <a:endParaRPr lang="pt-B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3">
            <a:extLst>
              <a:ext uri="{FF2B5EF4-FFF2-40B4-BE49-F238E27FC236}">
                <a16:creationId xmlns:a16="http://schemas.microsoft.com/office/drawing/2014/main" id="{E8FB5100-BF56-EA39-0817-95BFE36CE76F}"/>
              </a:ext>
            </a:extLst>
          </p:cNvPr>
          <p:cNvSpPr>
            <a:spLocks noChangeArrowheads="1"/>
          </p:cNvSpPr>
          <p:nvPr/>
        </p:nvSpPr>
        <p:spPr bwMode="auto">
          <a:xfrm>
            <a:off x="0" y="4079028"/>
            <a:ext cx="33220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PT" altLang="pt-BR" sz="1000" b="0" i="0" u="none" strike="noStrike" cap="none" normalizeH="0" baseline="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r>
              <a:rPr kumimoji="0" lang="pt-BR" altLang="pt-BR" sz="800" b="0" i="0" u="none" strike="noStrike" cap="none" normalizeH="0" baseline="0">
                <a:ln>
                  <a:noFill/>
                </a:ln>
                <a:solidFill>
                  <a:schemeClr val="tx1"/>
                </a:solidFill>
                <a:effectLst/>
              </a:rPr>
              <a:t> </a:t>
            </a:r>
            <a:endParaRPr kumimoji="0" lang="pt-BR" altLang="pt-BR" sz="1800" b="0" i="0" u="none" strike="noStrike" cap="none" normalizeH="0" baseline="0">
              <a:ln>
                <a:noFill/>
              </a:ln>
              <a:solidFill>
                <a:schemeClr val="tx1"/>
              </a:solidFill>
              <a:effectLst/>
              <a:latin typeface="Arial" panose="020B0604020202020204" pitchFamily="34" charset="0"/>
            </a:endParaRPr>
          </a:p>
        </p:txBody>
      </p:sp>
      <p:sp>
        <p:nvSpPr>
          <p:cNvPr id="2" name="Espaço Reservado para Número de Slide 1">
            <a:extLst>
              <a:ext uri="{FF2B5EF4-FFF2-40B4-BE49-F238E27FC236}">
                <a16:creationId xmlns:a16="http://schemas.microsoft.com/office/drawing/2014/main" id="{87689631-B4E9-1E51-C265-F117C57601F5}"/>
              </a:ext>
            </a:extLst>
          </p:cNvPr>
          <p:cNvSpPr>
            <a:spLocks noGrp="1"/>
          </p:cNvSpPr>
          <p:nvPr>
            <p:ph type="sldNum" sz="quarter" idx="12"/>
          </p:nvPr>
        </p:nvSpPr>
        <p:spPr>
          <a:xfrm>
            <a:off x="8514826" y="6356350"/>
            <a:ext cx="2838974" cy="365125"/>
          </a:xfrm>
        </p:spPr>
        <p:txBody>
          <a:bodyPr/>
          <a:lstStyle/>
          <a:p>
            <a:r>
              <a:rPr lang="en-US" dirty="0"/>
              <a:t>9</a:t>
            </a:r>
            <a:endParaRPr lang="pt-BR" dirty="0"/>
          </a:p>
        </p:txBody>
      </p:sp>
      <p:pic>
        <p:nvPicPr>
          <p:cNvPr id="6" name="Imagem 5">
            <a:extLst>
              <a:ext uri="{FF2B5EF4-FFF2-40B4-BE49-F238E27FC236}">
                <a16:creationId xmlns:a16="http://schemas.microsoft.com/office/drawing/2014/main" id="{98811E66-8065-DFDB-1575-15742A7726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613" y="1853938"/>
            <a:ext cx="2969703" cy="2977392"/>
          </a:xfrm>
          <a:prstGeom prst="rect">
            <a:avLst/>
          </a:prstGeom>
          <a:noFill/>
          <a:ln>
            <a:noFill/>
          </a:ln>
        </p:spPr>
      </p:pic>
    </p:spTree>
    <p:extLst>
      <p:ext uri="{BB962C8B-B14F-4D97-AF65-F5344CB8AC3E}">
        <p14:creationId xmlns:p14="http://schemas.microsoft.com/office/powerpoint/2010/main" val="30519696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1503</Words>
  <Application>Microsoft Office PowerPoint</Application>
  <PresentationFormat>Widescreen</PresentationFormat>
  <Paragraphs>100</Paragraphs>
  <Slides>14</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14</vt:i4>
      </vt:variant>
    </vt:vector>
  </HeadingPairs>
  <TitlesOfParts>
    <vt:vector size="19" baseType="lpstr">
      <vt:lpstr>Arial</vt:lpstr>
      <vt:lpstr>Calibri</vt:lpstr>
      <vt:lpstr>Calibri Light</vt:lpstr>
      <vt:lpstr>Verdana</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Horacio Belfort</dc:creator>
  <cp:lastModifiedBy>Horacio Belfort</cp:lastModifiedBy>
  <cp:revision>20</cp:revision>
  <dcterms:created xsi:type="dcterms:W3CDTF">2022-10-24T11:47:53Z</dcterms:created>
  <dcterms:modified xsi:type="dcterms:W3CDTF">2022-10-24T13:21:40Z</dcterms:modified>
</cp:coreProperties>
</file>