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C8C10-5C67-27FC-EBA6-9880CEDFD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9E1696-7C71-D296-D5A5-63AE9CC67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78C277-48D3-C941-785D-2FD7CD4A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DF8C-0518-472A-905F-26FCD5A8AE75}" type="datetimeFigureOut">
              <a:rPr lang="pt-BR" smtClean="0"/>
              <a:t>14/06/2024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6C7CC8-C3EE-9268-E9F3-73A11423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A5CDD4-C515-259C-E494-21F7EABA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B96C-8C0A-4CAF-A8F1-0EE2086E15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02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3FD6D-CA29-1220-CD84-C8BBA7668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6F153F4-506F-AF23-BEEE-0F758F233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C6DDD2-3B1C-8A64-960A-7811E267D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DF8C-0518-472A-905F-26FCD5A8AE75}" type="datetimeFigureOut">
              <a:rPr lang="pt-BR" smtClean="0"/>
              <a:t>14/06/2024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8A405A-F3E6-1D89-9975-CC026C93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1604DF-2B8A-8EB1-6EAF-BFC934BE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B96C-8C0A-4CAF-A8F1-0EE2086E15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07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80F89F-FB46-6F79-042C-B47C77D98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64E156-2D17-AA5E-7460-8AE7AD9F7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F76E33-D7E0-281D-9DD9-29FC25A5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DF8C-0518-472A-905F-26FCD5A8AE75}" type="datetimeFigureOut">
              <a:rPr lang="pt-BR" smtClean="0"/>
              <a:t>14/06/2024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B6A747-CD00-3ED4-10E7-2204488E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BDC655-8FB8-97F6-71EC-F631A48E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B96C-8C0A-4CAF-A8F1-0EE2086E15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71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2F72C-1F69-5292-44FF-0461F922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149921-E4A1-8379-CB71-A231A815F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E3B5EA-CEB9-A11F-0BCB-28646E10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DF8C-0518-472A-905F-26FCD5A8AE75}" type="datetimeFigureOut">
              <a:rPr lang="pt-BR" smtClean="0"/>
              <a:t>14/06/2024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1188F1-0777-AD52-6F96-86DABE66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641C2B-759A-0897-B39B-B0C5A4FF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B96C-8C0A-4CAF-A8F1-0EE2086E15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17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E0EE6-C506-53CC-C8D5-8D95597A1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C349B4-5A11-21FE-74E8-FE757D177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7A93F7-C36F-4549-6AC4-070F14435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DF8C-0518-472A-905F-26FCD5A8AE75}" type="datetimeFigureOut">
              <a:rPr lang="pt-BR" smtClean="0"/>
              <a:t>14/06/2024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4B721D-5F3A-7208-462D-0DEACFA0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15A879-B2DA-72E1-D814-1BA0FAB0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B96C-8C0A-4CAF-A8F1-0EE2086E15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56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BDBC6-13A1-AC2C-CB8B-6C9A7EBB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6F859B-9629-557A-1D3F-128E661D8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1A7CCE-1146-2BCC-B764-A9A6E67C7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3B2CC-EA80-C51A-4945-0C69CB9D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DF8C-0518-472A-905F-26FCD5A8AE75}" type="datetimeFigureOut">
              <a:rPr lang="pt-BR" smtClean="0"/>
              <a:t>14/06/2024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E0410E-1E86-F05C-DF2D-EE9354ED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E487CB-63F9-1D47-5E24-626FA97A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B96C-8C0A-4CAF-A8F1-0EE2086E15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33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01067-723F-7A80-A1CF-8D87EB49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3E19CC-690F-3370-080D-1DDF0D001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4073F4-CDB1-BF5D-A6E5-B08C151F0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167C525-6BF5-F558-875F-5DB43889B8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1EF90BB-FA16-26DD-6394-C2F9BD45C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9BC4FE8-C4C2-9CB2-49E1-ACC0077C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DF8C-0518-472A-905F-26FCD5A8AE75}" type="datetimeFigureOut">
              <a:rPr lang="pt-BR" smtClean="0"/>
              <a:t>14/06/2024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D44E9B3-1627-7C33-C2F6-7612546BD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92DB6A2-24AE-54E2-2121-0438533F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B96C-8C0A-4CAF-A8F1-0EE2086E15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85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8DC00-08D4-56A1-41FF-B9F58AE1D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DEA3B31-1BAA-C2B8-AAF7-EE379F98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DF8C-0518-472A-905F-26FCD5A8AE75}" type="datetimeFigureOut">
              <a:rPr lang="pt-BR" smtClean="0"/>
              <a:t>14/06/2024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1BD7CD-24A5-2DB8-53DF-23D903B7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BD1E8F2-619D-CBBA-7A5E-32F7206F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B96C-8C0A-4CAF-A8F1-0EE2086E15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5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38DFAE0-E449-B1E2-B727-1C1A75E8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DF8C-0518-472A-905F-26FCD5A8AE75}" type="datetimeFigureOut">
              <a:rPr lang="pt-BR" smtClean="0"/>
              <a:t>14/06/2024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32EF03F-802E-283F-3431-19E287FB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1F30FB-A39C-E611-9ADB-FB736549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B96C-8C0A-4CAF-A8F1-0EE2086E15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67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894C4-CE4A-2ECF-A3C7-45BBF8FB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59D524-9C0E-1152-F29E-8644105DC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AFC27F-62D1-5DC1-5461-D5EF8FF60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B8C8CA-070F-9906-0750-9E78E06F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DF8C-0518-472A-905F-26FCD5A8AE75}" type="datetimeFigureOut">
              <a:rPr lang="pt-BR" smtClean="0"/>
              <a:t>14/06/2024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FD0288-C55E-D7B2-5B30-AD986D54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F36798-9E3D-F993-3332-F1F791B6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B96C-8C0A-4CAF-A8F1-0EE2086E15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05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F104A-9367-5BF0-C9EE-D9F08BFF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033C33-8714-395A-68DB-A38768005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009FB85-2549-FDC7-C6A5-1C5CC3500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3F9B8B-33F7-3718-496A-9D2136FE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DF8C-0518-472A-905F-26FCD5A8AE75}" type="datetimeFigureOut">
              <a:rPr lang="pt-BR" smtClean="0"/>
              <a:t>14/06/2024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9B6DC9-D748-47FD-0ED1-BC2228DA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89256D-8A22-A445-33CE-DD177C2C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B96C-8C0A-4CAF-A8F1-0EE2086E15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30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AD25D4-A8FA-3E9F-FA43-1FBE51DE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6CF14A-82CE-0E9B-F32A-528405781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A16320-A38D-3F9C-2AE6-4CA04CA71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DDF8C-0518-472A-905F-26FCD5A8AE75}" type="datetimeFigureOut">
              <a:rPr lang="pt-BR" smtClean="0"/>
              <a:t>14/06/2024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6F3607-E9AF-51DD-9960-225DEC16A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175774-E116-DE10-E1E9-969936CBE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B96C-8C0A-4CAF-A8F1-0EE2086E15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6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heresprogressistas.org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heresprogressistas.org/CNPJ.htm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www.mulheresprogressistas.org/Momento7/momento7pos.htm#Associa&#231;&#227;o_Mulheres_Progressista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ocuments\Minhas%20Webs\MulheresProgressistas\Basta\violencia.htm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em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em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www.ssp.sp.gov.br/Estatistica/ViolenciaMulher.aspx" TargetMode="External"/><Relationship Id="rId4" Type="http://schemas.openxmlformats.org/officeDocument/2006/relationships/hyperlink" Target="http://www.ssp.sp.gov.br/Estatistica/Mapas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lheresprogressistas.org/Basta/SSP-RMBS.htm" TargetMode="External"/><Relationship Id="rId3" Type="http://schemas.openxmlformats.org/officeDocument/2006/relationships/hyperlink" Target="https://www.mulheresprogressistas.org/" TargetMode="External"/><Relationship Id="rId7" Type="http://schemas.openxmlformats.org/officeDocument/2006/relationships/hyperlink" Target="https://www.mulheresprogressistas.org/Basta/SSP-PopRMBS.htm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ulheresprogressistas.org/Basta/SSP-Variacoes.htm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mulheresprogressistas.org/Basta/SSP-historico.htm" TargetMode="External"/><Relationship Id="rId10" Type="http://schemas.openxmlformats.org/officeDocument/2006/relationships/hyperlink" Target="http://www.mulheresprogressistas.org/AudioVideo/Cartazes2024.PDF" TargetMode="External"/><Relationship Id="rId4" Type="http://schemas.openxmlformats.org/officeDocument/2006/relationships/hyperlink" Target="http://www.mulheresprogressistas.org/Duvidas/historico.htm" TargetMode="External"/><Relationship Id="rId9" Type="http://schemas.openxmlformats.org/officeDocument/2006/relationships/hyperlink" Target="https://www.mulheresprogressistas.org/Basta/SSP-3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785023B-7943-3D51-C9DD-9E10A4802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95" y="485820"/>
            <a:ext cx="8594086" cy="58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2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C25A183-C0E8-909D-E458-26D55D311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3" y="5783449"/>
            <a:ext cx="3412902" cy="97879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92FC0B9-51DD-7DC9-CBF5-ACF7D104D187}"/>
              </a:ext>
            </a:extLst>
          </p:cNvPr>
          <p:cNvSpPr txBox="1"/>
          <p:nvPr/>
        </p:nvSpPr>
        <p:spPr>
          <a:xfrm>
            <a:off x="1688264" y="2413337"/>
            <a:ext cx="80856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Agradecemos sua atenção !</a:t>
            </a:r>
          </a:p>
          <a:p>
            <a:pPr algn="ctr"/>
            <a:endParaRPr lang="pt-B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www.mulheresprogressistas.org</a:t>
            </a:r>
            <a:endParaRPr lang="pt-B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2CA9EE8-CE3E-ADF0-6859-DB6C5C8A0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54" y="5903563"/>
            <a:ext cx="8271933" cy="7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C25A183-C0E8-909D-E458-26D55D311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3" y="5783449"/>
            <a:ext cx="3412902" cy="9787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088CAE-EA5C-CFE9-7E1C-EE24A16FA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67" y="1864724"/>
            <a:ext cx="595876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 movimento “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Mulheres Progressistas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 nasceu no dia 16 de maio de 2015 com o intuito de defender uma maior abertura para 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representantes do sexo feminino nas casas de leis de todo o país.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 trabalhar contra a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Violência contra a Mulher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e pela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Igualdade de Gênero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Ao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completar um ano de atividade, o movimento das mulheres progressistas, já consolidado, em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21/05/2016 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constituiu-se </a:t>
            </a:r>
            <a:r>
              <a:rPr lang="pt-BR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formalmente</a:t>
            </a:r>
            <a:r>
              <a:rPr lang="pt-BR" sz="2000" b="1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,</a:t>
            </a:r>
            <a:r>
              <a:rPr lang="pt-BR" sz="20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sendo 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fundada a </a:t>
            </a:r>
          </a:p>
          <a:p>
            <a:pPr algn="just"/>
            <a:r>
              <a:rPr lang="pt-BR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Associação Mulheres Progressistas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DA51C59-E7A6-C5A1-D1AA-BAFDFEE2D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574" y="1360861"/>
            <a:ext cx="5652059" cy="491198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96230A3-DB58-CACF-ED71-A103D190C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14" y="366490"/>
            <a:ext cx="4932608" cy="136516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8BE24EB-68FE-0A33-B2C6-747FBA1BB8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00" y="6023678"/>
            <a:ext cx="8271933" cy="7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C25A183-C0E8-909D-E458-26D55D311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3" y="5783449"/>
            <a:ext cx="3412902" cy="9787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8F87FCC-C7DA-F09F-E9FB-7D0798D6AE21}"/>
              </a:ext>
            </a:extLst>
          </p:cNvPr>
          <p:cNvSpPr txBox="1"/>
          <p:nvPr/>
        </p:nvSpPr>
        <p:spPr>
          <a:xfrm>
            <a:off x="278562" y="1125174"/>
            <a:ext cx="1132077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Janeiro de 2016 - Criado o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Observatório da Violência contra a Mulher da Baixada Santista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Passamos a acompanhar os Índices de Violência, e coletar informações sobre a violência na RMBS - Região Metropolitana da Baixada Santista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Por Exemplo: Notícia publicada na A TRIBUNA de Santos em 26/01/2016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9938F72-544A-5027-F87D-A96D63868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25" y="2664057"/>
            <a:ext cx="5624213" cy="351645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8878D63-286A-BFF5-FCD3-55874332E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61" y="112165"/>
            <a:ext cx="5267459" cy="104318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55BCCE2-8989-A060-03A3-65BCD9D989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00" y="6023678"/>
            <a:ext cx="8271933" cy="7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1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C25A183-C0E8-909D-E458-26D55D311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3" y="5783449"/>
            <a:ext cx="3412902" cy="97879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B19887EA-BA49-E485-81A2-ED6A89C15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58" y="1307254"/>
            <a:ext cx="9674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posse das tabelas, desenvolvemos gráficos, para melhor visualização, e os divulgamos.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52D3B67-EE0B-490D-7A77-9AE9B0206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97" y="1892766"/>
            <a:ext cx="4730272" cy="337876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FDD4BF3-8987-D35A-0576-D44F1EFEC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5" y="1907098"/>
            <a:ext cx="5774819" cy="337876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90AA165-9453-6392-BD93-0FDED723B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3" y="148809"/>
            <a:ext cx="5267459" cy="104318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2E22AE6-9683-24DB-D2FB-D9252A64A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54" y="6023678"/>
            <a:ext cx="8271933" cy="7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2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C25A183-C0E8-909D-E458-26D55D311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3" y="5783449"/>
            <a:ext cx="3412902" cy="9787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D987DC-08F1-39D5-2D4D-F5C0FB7BE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50" y="821523"/>
            <a:ext cx="83792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Obtivemos também informações oficiais mensais, de cada município da RMBS,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panose="020B0604020202020204" pitchFamily="34" charset="0"/>
              </a:rPr>
              <a:t>n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Secretaria da Segurança Publica de SP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58DB85-29D9-CFB1-8E8C-3CCB31331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992117"/>
            <a:ext cx="11506200" cy="33980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E6DB6D0-E9C2-34F7-3EC6-A6B7ED822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33" y="5903563"/>
            <a:ext cx="8271933" cy="7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BB8E5E0-CFB7-037E-544F-321256A4C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80" y="6073224"/>
            <a:ext cx="6548907" cy="68902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C25A183-C0E8-909D-E458-26D55D311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3" y="5783449"/>
            <a:ext cx="3412902" cy="97879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499B79A-DD1B-F216-DC49-340382326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65" y="225857"/>
            <a:ext cx="7385941" cy="539600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82DA8B8-A442-2D3D-CD1E-F1F70D285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54" y="6023678"/>
            <a:ext cx="8271933" cy="7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9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BB8E5E0-CFB7-037E-544F-321256A4C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80" y="6073224"/>
            <a:ext cx="6548907" cy="68902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C25A183-C0E8-909D-E458-26D55D311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3" y="5783449"/>
            <a:ext cx="3412902" cy="97879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F08BEAB-1C81-4989-5BBC-30AA36883664}"/>
              </a:ext>
            </a:extLst>
          </p:cNvPr>
          <p:cNvSpPr txBox="1"/>
          <p:nvPr/>
        </p:nvSpPr>
        <p:spPr>
          <a:xfrm>
            <a:off x="355600" y="347471"/>
            <a:ext cx="11506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</a:rPr>
              <a:t>Na época, as fontes eram:</a:t>
            </a:r>
            <a:endParaRPr lang="pt-BR" dirty="0">
              <a:latin typeface="trebuchet ms,arial,helvetica"/>
            </a:endParaRPr>
          </a:p>
          <a:p>
            <a:r>
              <a:rPr lang="pt-BR" b="1" dirty="0">
                <a:latin typeface="Verdana" panose="020B0604030504040204" pitchFamily="34" charset="0"/>
                <a:hlinkClick r:id="rId4"/>
              </a:rPr>
              <a:t>http://www.ssp.sp.gov.br/Estatistica/Mapas.aspx</a:t>
            </a:r>
            <a:endParaRPr lang="pt-BR" dirty="0">
              <a:latin typeface="trebuchet ms,arial,helvetica"/>
            </a:endParaRPr>
          </a:p>
          <a:p>
            <a:r>
              <a:rPr lang="pt-BR" b="1" dirty="0">
                <a:latin typeface="Verdana" panose="020B0604030504040204" pitchFamily="34" charset="0"/>
                <a:hlinkClick r:id="rId5"/>
              </a:rPr>
              <a:t>http://www.ssp.sp.gov.br/Estatistica/ViolenciaMulher.aspx</a:t>
            </a:r>
            <a:endParaRPr lang="pt-BR" dirty="0">
              <a:latin typeface="trebuchet ms,arial,helvetica"/>
            </a:endParaRPr>
          </a:p>
          <a:p>
            <a:r>
              <a:rPr lang="pt-BR" b="1" dirty="0"/>
              <a:t>Criamos tabelas, com dados dos municípios da RMBS, para rápida consulta e comparação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3DB0BA-2C76-33F0-ADAB-CE80EA1875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29" y="1635581"/>
            <a:ext cx="9798437" cy="414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C25A183-C0E8-909D-E458-26D55D311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3" y="5783449"/>
            <a:ext cx="3412902" cy="97879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D58182F-20D4-ABC5-30CA-4C951B342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64" y="672932"/>
            <a:ext cx="8387600" cy="500540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B76371D-169C-F65A-12EC-8B73E37300CA}"/>
              </a:ext>
            </a:extLst>
          </p:cNvPr>
          <p:cNvSpPr txBox="1"/>
          <p:nvPr/>
        </p:nvSpPr>
        <p:spPr>
          <a:xfrm>
            <a:off x="245533" y="383157"/>
            <a:ext cx="9567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E criamos gráficos comparativos entre municípios e da alteração dos índices por meses e anos.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A8E4F92-4C1A-3083-70E3-6EB2843D9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54" y="5903563"/>
            <a:ext cx="8271933" cy="7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5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C25A183-C0E8-909D-E458-26D55D311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3632"/>
            <a:ext cx="3412902" cy="97879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99D736F-966D-3EC2-8C40-90E72741A418}"/>
              </a:ext>
            </a:extLst>
          </p:cNvPr>
          <p:cNvSpPr txBox="1"/>
          <p:nvPr/>
        </p:nvSpPr>
        <p:spPr>
          <a:xfrm>
            <a:off x="429698" y="646603"/>
            <a:ext cx="11332603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 algn="ctr">
              <a:spcAft>
                <a:spcPts val="600"/>
              </a:spcAft>
            </a:pPr>
            <a:r>
              <a:rPr lang="pt-BR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Palestra CMDM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	O site do Observatório foi totalmente reformado em 2024, modernizando sua apresentação, e facilitando o acesso aos dados e gráficos, mas mantendo as páginas antigas, para podermos acompanhar sua evolução.</a:t>
            </a:r>
          </a:p>
          <a:p>
            <a:pPr marL="3086100" lvl="6" indent="-342900">
              <a:buFont typeface="Wingdings" panose="05000000000000000000" pitchFamily="2" charset="2"/>
              <a:buChar char="ü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https://www.mulheresprogressistas.org/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28950" lvl="6" indent="-285750">
              <a:buFont typeface="Wingdings" panose="05000000000000000000" pitchFamily="2" charset="2"/>
              <a:buChar char="ü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86100" lvl="6" indent="-342900">
              <a:buFont typeface="Wingdings" panose="05000000000000000000" pitchFamily="2" charset="2"/>
              <a:buChar char="ü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http://www.mulheresprogressistas.org/Duvidas/historico.htm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28950" lvl="6" indent="-285750">
              <a:buFont typeface="Wingdings" panose="05000000000000000000" pitchFamily="2" charset="2"/>
              <a:buChar char="ü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86100" lvl="6" indent="-342900">
              <a:buFont typeface="Wingdings" panose="05000000000000000000" pitchFamily="2" charset="2"/>
              <a:buChar char="ü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https://www.mulheresprogressistas.org/Basta/SSP-historico.htm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28950" lvl="6" indent="-285750">
              <a:buFont typeface="Wingdings" panose="05000000000000000000" pitchFamily="2" charset="2"/>
              <a:buChar char="ü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86100" lvl="6" indent="-342900">
              <a:buFont typeface="Wingdings" panose="05000000000000000000" pitchFamily="2" charset="2"/>
              <a:buChar char="ü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https://www.mulheresprogressistas.org/Basta/SSP-Variacoes.htm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28950" lvl="6" indent="-285750">
              <a:buFont typeface="Wingdings" panose="05000000000000000000" pitchFamily="2" charset="2"/>
              <a:buChar char="ü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86100" lvl="6" indent="-342900">
              <a:buFont typeface="Wingdings" panose="05000000000000000000" pitchFamily="2" charset="2"/>
              <a:buChar char="ü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https://www.mulheresprogressistas.org/Basta/SSP-PopRMBS.htm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28950" lvl="6" indent="-285750">
              <a:buFont typeface="Wingdings" panose="05000000000000000000" pitchFamily="2" charset="2"/>
              <a:buChar char="ü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86100" lvl="6" indent="-342900">
              <a:buFont typeface="Wingdings" panose="05000000000000000000" pitchFamily="2" charset="2"/>
              <a:buChar char="ü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https://www.mulheresprogressistas.org/Basta/SSP-RMBS.htm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28950" lvl="6" indent="-285750">
              <a:buFont typeface="Wingdings" panose="05000000000000000000" pitchFamily="2" charset="2"/>
              <a:buChar char="ü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86100" lvl="6" indent="-342900">
              <a:buFont typeface="Wingdings" panose="05000000000000000000" pitchFamily="2" charset="2"/>
              <a:buChar char="ü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9"/>
              </a:rPr>
              <a:t>https://www.mulheresprogressistas.org/Basta/SSP-3.htm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28950" lvl="6" indent="-285750">
              <a:buFont typeface="Wingdings" panose="05000000000000000000" pitchFamily="2" charset="2"/>
              <a:buChar char="ü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86100" lvl="6" indent="-342900">
              <a:buFont typeface="Wingdings" panose="05000000000000000000" pitchFamily="2" charset="2"/>
              <a:buChar char="ü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10"/>
              </a:rPr>
              <a:t>http://www.mulheresprogressistas.org/AudioVideo/Cartazes2024.PDF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6DF9506-2580-85F9-2FCE-AF45B1050A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12" y="55573"/>
            <a:ext cx="5267459" cy="104318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9EFCA9-BBB1-02E7-69B1-84DC4E4AC2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00" y="6023678"/>
            <a:ext cx="8271933" cy="7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17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381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trebuchet ms,arial,helvetica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Horacio Belfort</dc:creator>
  <cp:lastModifiedBy>Horacio Belfort</cp:lastModifiedBy>
  <cp:revision>25</cp:revision>
  <dcterms:created xsi:type="dcterms:W3CDTF">2024-06-09T17:27:46Z</dcterms:created>
  <dcterms:modified xsi:type="dcterms:W3CDTF">2024-06-14T13:48:04Z</dcterms:modified>
</cp:coreProperties>
</file>