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85" r:id="rId3"/>
    <p:sldId id="286" r:id="rId4"/>
    <p:sldId id="283" r:id="rId5"/>
    <p:sldId id="293" r:id="rId6"/>
    <p:sldId id="291" r:id="rId7"/>
    <p:sldId id="292" r:id="rId8"/>
    <p:sldId id="272" r:id="rId9"/>
    <p:sldId id="294" r:id="rId10"/>
    <p:sldId id="290" r:id="rId11"/>
    <p:sldId id="296" r:id="rId12"/>
    <p:sldId id="298" r:id="rId13"/>
    <p:sldId id="297" r:id="rId14"/>
    <p:sldId id="287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56084-4BFA-4713-B8A0-B515F061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20F22A-525F-478E-9C1C-7FC7281D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781D4-CF0E-42B3-819B-BDDC1328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E82C35-44FB-4213-9F77-B62763F7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0375FC-CF0E-43D8-9A5C-5D4F2C6E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56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1F9E-7FDD-4C1F-A17A-64EED563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7B51CD-2526-40D0-85AB-B52ECF92B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3656C8-4876-469F-9BA9-BEC27E03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D4B34-61D7-4F21-949D-BEEB4D62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B0D13-5693-45C7-8664-E40BB8B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5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E232C-0CE7-4A64-9C19-7A513EA1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069BD5-3248-44C6-875D-68B8747FE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F706E-6291-45EA-A7F0-8E4875F2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7F0CCB-7484-4748-BD58-AE5F8447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B5889-60CD-4A50-ABDF-AB625744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7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CF084-B663-461E-8D16-382DB432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01662-CE2C-4E72-A723-73F5DFD9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612DBB-7479-4D8C-A697-CAA1C75F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CA53ED-CF79-4DEE-BC21-B8C15FDA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8D964F-EF51-4B6E-9519-C2B0C58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3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17934-1572-4497-974A-3E54C394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698DB-D336-422E-81D2-1061AC642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76944F-666B-4E37-B3D2-2FA21CD3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2C29E-7DCC-45EB-A651-790236B6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BE818-4863-4BFA-83FA-17233B1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2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3AB4C-1569-45E2-9B2A-E973D9FB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2DF6A-D208-49D9-AE60-C0E5FD745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0015A0-E2B5-4F47-A64E-B1C4C23C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C109C-6673-4B88-B589-9FBF302B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59BB51-4044-44B9-83B7-21C1952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7BD7B-588D-45AF-8E9F-9101B95E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51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AA293-9B8D-4C63-846C-74A713ED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E2B36B-AEA3-4379-BDD1-934C01F7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DE7C8F-1C67-4B0E-859B-010E79466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61C18F-A86B-4246-A546-4B54DBA9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0A40DC-BDF2-4634-907A-B7599475C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D109B25-01D0-46F9-A2E7-21D80740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3DB29F-5E1C-405D-A076-98062842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5D1DD6-F0C4-45BF-9148-075D9A44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6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29D9-0B09-40D8-A728-C152D189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472D8B-AFAC-4F63-8C3F-CBDA6550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2594A7-25A4-458D-AC75-3930606E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F99AAB-3654-48E8-B317-11BD9C8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2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6CD142-45D1-44A4-A5D5-354C5F81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7161B-F158-48A5-BE28-7B6AD7C0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D99A6D-72A0-4E12-A325-C8FBD4DF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2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A5911-BAAF-4F78-A0AF-E5A5B4B6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09863F-2180-45BB-BF0B-C5BBA5B1A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9A8BEB-3766-45DF-B23E-BDABDDBBC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1FF6F9-AD75-4CC9-98A4-D5B9C5D1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31662-A81A-4792-9059-831D8A66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1817CB-5737-45CA-85AA-252E3E77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0A74-EB5F-4482-B842-DD67DBED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0AA438-7EB0-43B6-B70E-BEE154AAB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6CCB0-CA4E-4F83-8416-BAC11190B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CAF22D-0FCB-48FA-AEEA-AB02CEAC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97D33-9B83-445F-86C4-CD1FBADD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47E16A-A3D5-4ACC-90EC-8954CB9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5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D7379E9-F705-4B30-B5E9-EC363F52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4B8437-5821-42A2-84EF-F86A3D22A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7D867-B7A3-4787-8CB8-1DA9F990C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F341-5B0E-4C90-830E-58DC9CEEF34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4BD12-F0BA-493D-A522-854E58D5A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E34E4-C469-422F-9169-0A0D478FD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5.emf"/><Relationship Id="rId7" Type="http://schemas.openxmlformats.org/officeDocument/2006/relationships/hyperlink" Target="mailto:nzotumbansi.ndandanlunda@gmail.com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nzo_ndanda_nlunda/" TargetMode="External"/><Relationship Id="rId5" Type="http://schemas.openxmlformats.org/officeDocument/2006/relationships/hyperlink" Target="https://www.facebook.com/NzoTumbansiKwaNdandaNlunda/" TargetMode="External"/><Relationship Id="rId4" Type="http://schemas.openxmlformats.org/officeDocument/2006/relationships/hyperlink" Target="mailto:eliane@mulheresprogressistas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w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23A68477-1DED-4C5A-97D3-BB6CFD878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57"/>
            <a:ext cx="12192000" cy="6848022"/>
          </a:xfrm>
        </p:spPr>
      </p:pic>
    </p:spTree>
    <p:extLst>
      <p:ext uri="{BB962C8B-B14F-4D97-AF65-F5344CB8AC3E}">
        <p14:creationId xmlns:p14="http://schemas.microsoft.com/office/powerpoint/2010/main" val="230951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20FD8D5-7912-47F4-863D-55CDDE45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8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494" y="423812"/>
            <a:ext cx="6947093" cy="178937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</a:rPr>
              <a:t>LOCAIS DE EXIBIÇÃO</a:t>
            </a:r>
            <a:br>
              <a:rPr lang="pt-BR" sz="3200" b="1" dirty="0">
                <a:latin typeface="Verdana" panose="020B0604030504040204" pitchFamily="34" charset="0"/>
              </a:rPr>
            </a:br>
            <a:r>
              <a:rPr lang="pt-BR" sz="3200" b="1" dirty="0">
                <a:latin typeface="Verdana" panose="020B0604030504040204" pitchFamily="34" charset="0"/>
              </a:rPr>
              <a:t>PARCERIAS</a:t>
            </a:r>
            <a:br>
              <a:rPr lang="pt-BR" sz="3200" b="1" dirty="0">
                <a:latin typeface="Verdana" panose="020B0604030504040204" pitchFamily="34" charset="0"/>
              </a:rPr>
            </a:br>
            <a:r>
              <a:rPr lang="pt-BR" sz="3200" b="1" dirty="0">
                <a:latin typeface="Verdana" panose="020B0604030504040204" pitchFamily="34" charset="0"/>
              </a:rPr>
              <a:t>CIRCUITO</a:t>
            </a:r>
            <a:br>
              <a:rPr lang="pt-BR" sz="3200" b="1" dirty="0">
                <a:latin typeface="Verdana" panose="020B0604030504040204" pitchFamily="34" charset="0"/>
              </a:rPr>
            </a:br>
            <a:r>
              <a:rPr lang="pt-BR" sz="3200" b="1" dirty="0">
                <a:latin typeface="Verdana" panose="020B0604030504040204" pitchFamily="34" charset="0"/>
              </a:rPr>
              <a:t>PERÍODO </a:t>
            </a:r>
            <a:endParaRPr lang="pt-BR" sz="3200" dirty="0"/>
          </a:p>
        </p:txBody>
      </p:sp>
      <p:pic>
        <p:nvPicPr>
          <p:cNvPr id="4" name="Espaço Reservado para Conteúdo 8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00036"/>
            <a:ext cx="4014216" cy="21074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DAF7B9-2829-4E00-B87D-250F6B00C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4454535"/>
            <a:ext cx="3995928" cy="148892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810" y="2596560"/>
            <a:ext cx="6947093" cy="3637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000" b="1" dirty="0">
                <a:effectLst/>
                <a:latin typeface="Verdana" panose="020B0604030504040204" pitchFamily="34" charset="0"/>
              </a:rPr>
              <a:t> </a:t>
            </a:r>
            <a:endParaRPr lang="pt-BR" sz="1000" dirty="0"/>
          </a:p>
          <a:p>
            <a:r>
              <a:rPr lang="pt-BR" sz="1600" b="1" dirty="0">
                <a:latin typeface="Verdana" panose="020B0604030504040204" pitchFamily="34" charset="0"/>
              </a:rPr>
              <a:t>ROTARY – CENTRO</a:t>
            </a:r>
          </a:p>
          <a:p>
            <a:r>
              <a:rPr lang="pt-BR" sz="1600" b="1" dirty="0">
                <a:effectLst/>
                <a:latin typeface="Verdana" panose="020B0604030504040204" pitchFamily="34" charset="0"/>
              </a:rPr>
              <a:t>OAB - CENTRO</a:t>
            </a:r>
          </a:p>
          <a:p>
            <a:r>
              <a:rPr lang="pt-BR" sz="1600" b="1" dirty="0">
                <a:effectLst/>
                <a:latin typeface="Verdana" panose="020B0604030504040204" pitchFamily="34" charset="0"/>
              </a:rPr>
              <a:t>SINDSERV – VICENTE DE CARVALHO</a:t>
            </a:r>
          </a:p>
          <a:p>
            <a:r>
              <a:rPr lang="pt-BR" sz="1600" b="1" dirty="0">
                <a:effectLst/>
                <a:latin typeface="Verdana" panose="020B0604030504040204" pitchFamily="34" charset="0"/>
              </a:rPr>
              <a:t>UNAERP - ENSEADA</a:t>
            </a:r>
          </a:p>
          <a:p>
            <a:r>
              <a:rPr lang="pt-BR" sz="1600" b="1" dirty="0">
                <a:effectLst/>
                <a:latin typeface="Verdana" panose="020B0604030504040204" pitchFamily="34" charset="0"/>
              </a:rPr>
              <a:t>ASS. TUMBANSI - CANTAGALO</a:t>
            </a:r>
          </a:p>
          <a:p>
            <a:r>
              <a:rPr lang="pt-BR" sz="1600" b="1" dirty="0">
                <a:effectLst/>
                <a:latin typeface="Verdana" panose="020B0604030504040204" pitchFamily="34" charset="0"/>
              </a:rPr>
              <a:t>ASS. </a:t>
            </a:r>
            <a:r>
              <a:rPr lang="pt-BR" sz="1600" b="1" dirty="0">
                <a:latin typeface="Verdana" panose="020B0604030504040204" pitchFamily="34" charset="0"/>
              </a:rPr>
              <a:t>CULTURAL AFRO KETU - </a:t>
            </a:r>
            <a:r>
              <a:rPr lang="pt-BR" sz="1600" b="1" dirty="0">
                <a:effectLst/>
                <a:latin typeface="Verdana" panose="020B0604030504040204" pitchFamily="34" charset="0"/>
              </a:rPr>
              <a:t>MORRINHOS</a:t>
            </a:r>
          </a:p>
          <a:p>
            <a:r>
              <a:rPr lang="pt-BR" sz="1600" b="1" dirty="0">
                <a:effectLst/>
                <a:latin typeface="Verdana" panose="020B0604030504040204" pitchFamily="34" charset="0"/>
              </a:rPr>
              <a:t>TUME – PEREQUÊ </a:t>
            </a:r>
          </a:p>
          <a:p>
            <a:r>
              <a:rPr lang="pt-BR" sz="1600" b="1" dirty="0">
                <a:effectLst/>
                <a:latin typeface="Verdana" panose="020B0604030504040204" pitchFamily="34" charset="0"/>
              </a:rPr>
              <a:t>ASSOC. CAPOEIRA RODA GRANDE – PRAINHA / ALDEIA</a:t>
            </a:r>
          </a:p>
          <a:p>
            <a:pPr marL="0" indent="0">
              <a:buNone/>
            </a:pPr>
            <a:r>
              <a:rPr lang="pt-BR" sz="1600" b="1" dirty="0">
                <a:effectLst/>
                <a:latin typeface="Verdana" panose="020B0604030504040204" pitchFamily="34" charset="0"/>
              </a:rPr>
              <a:t> </a:t>
            </a:r>
            <a:endParaRPr lang="pt-BR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263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6750"/>
            <a:ext cx="10515600" cy="59428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PARCEIROS 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09" y="46542"/>
            <a:ext cx="2576029" cy="1352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4ED858-BE93-4ECB-8542-EEC02E3C28F5}"/>
              </a:ext>
            </a:extLst>
          </p:cNvPr>
          <p:cNvSpPr txBox="1"/>
          <p:nvPr/>
        </p:nvSpPr>
        <p:spPr>
          <a:xfrm>
            <a:off x="238539" y="636669"/>
            <a:ext cx="10283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  <a:latin typeface="Verdana" panose="020B0604030504040204" pitchFamily="34" charset="0"/>
              </a:rPr>
              <a:t>NOSSOS AGRADECIMENTOS ESPECIAIS AOS PARCEIROS QUE ESTÃO CONTRIBUINDO PARA O SUCESSO DESTE PROGRAMA</a:t>
            </a:r>
            <a:endParaRPr lang="pt-BR" dirty="0"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74870C-A0A0-4087-A643-A560ADB0D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03" y="1464613"/>
            <a:ext cx="4762500" cy="4762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3317DF-5BD3-4FDF-86ED-0DA94A55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2" y="146461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LANÇAMENTO DOS CARNÊS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528" y="4859105"/>
            <a:ext cx="2356370" cy="472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Obrigado 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4CA550-EBB9-47DE-A17B-058A67D8A9BA}"/>
              </a:ext>
            </a:extLst>
          </p:cNvPr>
          <p:cNvSpPr txBox="1"/>
          <p:nvPr/>
        </p:nvSpPr>
        <p:spPr>
          <a:xfrm>
            <a:off x="838200" y="1123950"/>
            <a:ext cx="102286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Verdana" panose="020B0604030504040204" pitchFamily="34" charset="0"/>
              </a:rPr>
              <a:t>Carnês com os ingressos </a:t>
            </a:r>
            <a:r>
              <a:rPr lang="pt-BR" sz="2400" dirty="0">
                <a:effectLst/>
                <a:latin typeface="Verdana" panose="020B0604030504040204" pitchFamily="34" charset="0"/>
              </a:rPr>
              <a:t>para todos os filmes do Festival.</a:t>
            </a:r>
          </a:p>
          <a:p>
            <a:endParaRPr lang="pt-BR" sz="2400" dirty="0">
              <a:effectLst/>
              <a:latin typeface="Verdana" panose="020B0604030504040204" pitchFamily="34" charset="0"/>
            </a:endParaRPr>
          </a:p>
          <a:p>
            <a:r>
              <a:rPr lang="pt-BR" sz="2400" dirty="0">
                <a:latin typeface="Verdana" panose="020B0604030504040204" pitchFamily="34" charset="0"/>
              </a:rPr>
              <a:t>A venda destes ingressos contribuirá para o financiamento de aluguel de equipamentos, fornecimento de coquetel dos locais e outros materiais de apoio.</a:t>
            </a:r>
          </a:p>
          <a:p>
            <a:endParaRPr lang="pt-BR" sz="2400" dirty="0">
              <a:effectLst/>
            </a:endParaRPr>
          </a:p>
          <a:p>
            <a:pPr algn="ctr"/>
            <a:r>
              <a:rPr lang="pt-BR" sz="2400" b="1" dirty="0">
                <a:latin typeface="Verdana" panose="020B0604030504040204" pitchFamily="34" charset="0"/>
              </a:rPr>
              <a:t>“LEVE UMA MULHER AO CINEMA</a:t>
            </a:r>
            <a:r>
              <a:rPr lang="pt-BR" b="1" dirty="0">
                <a:latin typeface="Verdana" panose="020B0604030504040204" pitchFamily="34" charset="0"/>
              </a:rPr>
              <a:t>”</a:t>
            </a:r>
            <a:endParaRPr lang="pt-BR" dirty="0">
              <a:effectLst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450AC88-3CEE-4386-A934-BC8B369F5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98" y="3961453"/>
            <a:ext cx="2267472" cy="22674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645D5F-CF4E-4B3C-9023-CA310B347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4038164"/>
            <a:ext cx="621982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8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3D47477-1143-4E7E-889E-9285E8706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303" y="4266885"/>
            <a:ext cx="5372100" cy="200170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055964-2D52-4BF3-BFEC-CE62BA407797}"/>
              </a:ext>
            </a:extLst>
          </p:cNvPr>
          <p:cNvSpPr txBox="1"/>
          <p:nvPr/>
        </p:nvSpPr>
        <p:spPr>
          <a:xfrm>
            <a:off x="1741536" y="84057"/>
            <a:ext cx="734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GRATIDÃO POR SUA PARTICIPAÇÃO!</a:t>
            </a:r>
          </a:p>
          <a:p>
            <a:pPr algn="ctr"/>
            <a:r>
              <a:rPr lang="pt-BR" sz="3600" b="1" dirty="0">
                <a:solidFill>
                  <a:srgbClr val="FF0000"/>
                </a:solidFill>
              </a:rPr>
              <a:t>APOIE ESTA CAUSA!!!!</a:t>
            </a:r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C0717E3-5E00-4778-A02C-28FB5A9C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73" y="2417632"/>
            <a:ext cx="168275" cy="168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DADE483-8C46-41CF-84FD-9C128391C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243" y="2309568"/>
            <a:ext cx="51131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  <a:tab pos="6119813" algn="r"/>
              </a:tabLst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 Narrow" panose="020B0606020202030204" pitchFamily="34" charset="0"/>
              </a:rPr>
              <a:t>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 Narrow" panose="020B0606020202030204" pitchFamily="34" charset="0"/>
              </a:rPr>
              <a:t>(13) 98100.9555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  <a:tab pos="6119813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 Narrow" panose="020B0606020202030204" pitchFamily="34" charset="0"/>
                <a:hlinkClick r:id="rId4"/>
              </a:rPr>
              <a:t>contato@mulheresprogressistas.org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 Narrow" panose="020B060602020203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  <a:tab pos="6119813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 Narrow" panose="020B0606020202030204" pitchFamily="34" charset="0"/>
              </a:rPr>
              <a:t>www.mulheresprogressistas.org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3F93A4-24A8-49FD-BAAC-69768BFF13FA}"/>
              </a:ext>
            </a:extLst>
          </p:cNvPr>
          <p:cNvSpPr txBox="1"/>
          <p:nvPr/>
        </p:nvSpPr>
        <p:spPr>
          <a:xfrm>
            <a:off x="74628" y="1772575"/>
            <a:ext cx="6828638" cy="1626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000" kern="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Facebook: </a:t>
            </a:r>
            <a:r>
              <a:rPr lang="en-US" sz="2000" u="sng" kern="50" dirty="0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  <a:hlinkClick r:id="rId5"/>
              </a:rPr>
              <a:t>@NzoTumbansiKwaNdandaNlunda</a:t>
            </a:r>
            <a:endParaRPr lang="pt-BR" sz="2000" kern="50" dirty="0">
              <a:effectLst/>
              <a:latin typeface="Verdana" panose="020B0604030504040204" pitchFamily="34" charset="0"/>
              <a:ea typeface="Verdana" panose="020B060403050404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000" kern="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Instagram: </a:t>
            </a:r>
            <a:r>
              <a:rPr lang="en-US" sz="2000" u="sng" kern="50" dirty="0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  <a:hlinkClick r:id="rId6"/>
              </a:rPr>
              <a:t>@nzo_ndanda_nlunda</a:t>
            </a:r>
            <a:endParaRPr lang="pt-BR" sz="2000" kern="50" dirty="0">
              <a:effectLst/>
              <a:latin typeface="Verdana" panose="020B0604030504040204" pitchFamily="34" charset="0"/>
              <a:ea typeface="Verdana" panose="020B060403050404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BR" sz="2000" kern="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E-mail</a:t>
            </a:r>
            <a:r>
              <a:rPr lang="pt-BR" sz="2000" kern="50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: </a:t>
            </a:r>
            <a:r>
              <a:rPr lang="pt-BR" sz="2000" u="sng" kern="50" dirty="0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  <a:hlinkClick r:id="rId7"/>
              </a:rPr>
              <a:t>nzotumbansi.ndandanlunda@gmail.com</a:t>
            </a:r>
            <a:br>
              <a:rPr lang="pt-BR" sz="2000" kern="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</a:br>
            <a:r>
              <a:rPr lang="pt-BR" sz="2000" kern="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 (13)99773-3944(Neide)/(13)98195-0911(Elaine)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1EE2111-9528-4F16-9BC6-F05B77240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" y="3120918"/>
            <a:ext cx="168275" cy="1682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101579-4FEA-411A-AF7E-73261F4E5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7" y="4266885"/>
            <a:ext cx="5461914" cy="20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43" y="310192"/>
            <a:ext cx="6588968" cy="15358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QUEM SOMOS:</a:t>
            </a:r>
            <a:br>
              <a:rPr lang="pt-BR" sz="2400" b="1">
                <a:latin typeface="Verdana" panose="020B0604030504040204" pitchFamily="34" charset="0"/>
              </a:rPr>
            </a:br>
            <a:r>
              <a:rPr lang="pt-BR" sz="2400" b="1">
                <a:latin typeface="Verdana" panose="020B0604030504040204" pitchFamily="34" charset="0"/>
              </a:rPr>
              <a:t>A M P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MULHERES 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PARA O PROGRESSO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000" dirty="0">
                <a:latin typeface="Verdana" panose="020B0604030504040204" pitchFamily="34" charset="0"/>
              </a:rPr>
              <a:t>Fundada em 2016</a:t>
            </a:r>
            <a:br>
              <a:rPr lang="pt-BR" sz="2400" b="1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041"/>
            <a:ext cx="10050624" cy="228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dirty="0">
                <a:latin typeface="Verdana" panose="020B0604030504040204" pitchFamily="34" charset="0"/>
                <a:ea typeface="Verdana" panose="020B0604030504040204" pitchFamily="34" charset="0"/>
              </a:rPr>
              <a:t>Objetivos: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Empoderar Mulheres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Prepará-las para participação na política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Desenvolver a Igualdade de Gênero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Promover a garantia de direitos, entre outras atividades.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Eliane Belfort (13) 98100-9555</a:t>
            </a:r>
          </a:p>
          <a:p>
            <a:pPr marL="0" indent="0">
              <a:buNone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F610513-0831-401A-BFED-3A15C7DB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19083"/>
              </p:ext>
            </p:extLst>
          </p:nvPr>
        </p:nvGraphicFramePr>
        <p:xfrm>
          <a:off x="7994982" y="98748"/>
          <a:ext cx="3630961" cy="1681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6" name="Imagem de Bitmap" r:id="rId3" imgW="3147120" imgH="1760400" progId="Paint.Picture.1">
                  <p:embed/>
                </p:oleObj>
              </mc:Choice>
              <mc:Fallback>
                <p:oleObj name="Imagem de Bitmap" r:id="rId3" imgW="3147120" imgH="17604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4982" y="98748"/>
                        <a:ext cx="3630961" cy="1681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005246-49B3-4B63-BBA9-A7944AC86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040742"/>
              </p:ext>
            </p:extLst>
          </p:nvPr>
        </p:nvGraphicFramePr>
        <p:xfrm>
          <a:off x="9782470" y="2268396"/>
          <a:ext cx="193516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" name="Imagem de Bitmap" r:id="rId5" imgW="1935360" imgH="1409760" progId="Paint.Picture.1">
                  <p:embed/>
                </p:oleObj>
              </mc:Choice>
              <mc:Fallback>
                <p:oleObj name="Imagem de Bitmap" r:id="rId5" imgW="1935360" imgH="1409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82470" y="2268396"/>
                        <a:ext cx="1935163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0EE30B6-1CB0-41E9-A341-DB4953248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50121"/>
              </p:ext>
            </p:extLst>
          </p:nvPr>
        </p:nvGraphicFramePr>
        <p:xfrm>
          <a:off x="7827830" y="2235540"/>
          <a:ext cx="1951037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8" name="Imagem de Bitmap" r:id="rId7" imgW="1950840" imgH="1424880" progId="Paint.Picture.1">
                  <p:embed/>
                </p:oleObj>
              </mc:Choice>
              <mc:Fallback>
                <p:oleObj name="Imagem de Bitmap" r:id="rId7" imgW="1950840" imgH="1424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7830" y="2235540"/>
                        <a:ext cx="1951037" cy="142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E3E2AC3-1DC8-4C42-BFE4-3F56D7C07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25726"/>
              </p:ext>
            </p:extLst>
          </p:nvPr>
        </p:nvGraphicFramePr>
        <p:xfrm>
          <a:off x="2811443" y="4706144"/>
          <a:ext cx="2347185" cy="182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9" name="Imagem de Bitmap" r:id="rId9" imgW="1889640" imgH="1470600" progId="Paint.Picture.1">
                  <p:embed/>
                </p:oleObj>
              </mc:Choice>
              <mc:Fallback>
                <p:oleObj name="Imagem de Bitmap" r:id="rId9" imgW="1889640" imgH="14706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1443" y="4706144"/>
                        <a:ext cx="2347185" cy="182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C3C5A19-D661-4865-B660-2FE33BC4D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89832"/>
              </p:ext>
            </p:extLst>
          </p:nvPr>
        </p:nvGraphicFramePr>
        <p:xfrm>
          <a:off x="838200" y="4190677"/>
          <a:ext cx="190500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0" name="Imagem de Bitmap" r:id="rId11" imgW="1905120" imgH="2567880" progId="Paint.Picture.1">
                  <p:embed/>
                </p:oleObj>
              </mc:Choice>
              <mc:Fallback>
                <p:oleObj name="Imagem de Bitmap" r:id="rId11" imgW="1905120" imgH="2567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4190677"/>
                        <a:ext cx="1905000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65E8391-1F03-49E1-B749-41F2E0375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0230" y="4476987"/>
            <a:ext cx="6407403" cy="19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" y="98748"/>
            <a:ext cx="11859210" cy="194465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</a:rPr>
              <a:t>QUEM SOMOS</a:t>
            </a:r>
            <a:r>
              <a:rPr lang="pt-BR" sz="4000" b="1" dirty="0">
                <a:latin typeface="Verdana" panose="020B0604030504040204" pitchFamily="34" charset="0"/>
              </a:rPr>
              <a:t>:</a:t>
            </a:r>
            <a:br>
              <a:rPr lang="pt-BR" sz="40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Nzo Tumbansi Kwa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Ndanda-Nlunda Ye Nkosi</a:t>
            </a:r>
            <a:br>
              <a:rPr lang="pt-BR" sz="2700" b="1" dirty="0">
                <a:latin typeface="Verdana" panose="020B0604030504040204" pitchFamily="34" charset="0"/>
              </a:rPr>
            </a:br>
            <a:r>
              <a:rPr lang="pt-BR" sz="2400" dirty="0">
                <a:latin typeface="Verdana" panose="020B0604030504040204" pitchFamily="34" charset="0"/>
              </a:rPr>
              <a:t>Fundada em 13/05/1990</a:t>
            </a:r>
            <a:br>
              <a:rPr lang="pt-BR" sz="2400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95" y="1894500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latin typeface="Verdana" panose="020B0604030504040204" pitchFamily="34" charset="0"/>
              </a:rPr>
              <a:t>Objetivos: 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</a:rPr>
              <a:t>Garantia de Direitos Humanos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Difusão da cultura tradicional de matriz africana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Atendimento Social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Orientações Jurídicas, entre outras atividades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Sede: Barreira João Guarda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Elaine Passos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(13) 99773-3944</a:t>
            </a: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079CA48-1291-441C-96A8-963693BAE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47253"/>
              </p:ext>
            </p:extLst>
          </p:nvPr>
        </p:nvGraphicFramePr>
        <p:xfrm>
          <a:off x="381230" y="182724"/>
          <a:ext cx="1736730" cy="162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Imagem de Bitmap" r:id="rId3" imgW="1341000" imgH="1257480" progId="Paint.Picture.1">
                  <p:embed/>
                </p:oleObj>
              </mc:Choice>
              <mc:Fallback>
                <p:oleObj name="Imagem de Bitmap" r:id="rId3" imgW="1341000" imgH="12574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230" y="182724"/>
                        <a:ext cx="1736730" cy="162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FA8A604-BD10-4299-B185-1DC7CAB7E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92417"/>
              </p:ext>
            </p:extLst>
          </p:nvPr>
        </p:nvGraphicFramePr>
        <p:xfrm>
          <a:off x="8444204" y="1850695"/>
          <a:ext cx="3217505" cy="195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Imagem de Bitmap" r:id="rId5" imgW="6233040" imgH="3794760" progId="Paint.Picture.1">
                  <p:embed/>
                </p:oleObj>
              </mc:Choice>
              <mc:Fallback>
                <p:oleObj name="Imagem de Bitmap" r:id="rId5" imgW="6233040" imgH="3794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4204" y="1850695"/>
                        <a:ext cx="3217505" cy="1958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735B1D9-2D36-4433-824B-5D84B6C60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0094"/>
              </p:ext>
            </p:extLst>
          </p:nvPr>
        </p:nvGraphicFramePr>
        <p:xfrm>
          <a:off x="5191707" y="4583876"/>
          <a:ext cx="2826949" cy="18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Imagem de Bitmap" r:id="rId7" imgW="6225480" imgH="3970080" progId="Paint.Picture.1">
                  <p:embed/>
                </p:oleObj>
              </mc:Choice>
              <mc:Fallback>
                <p:oleObj name="Imagem de Bitmap" r:id="rId7" imgW="6225480" imgH="39700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1707" y="4583876"/>
                        <a:ext cx="2826949" cy="180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A8570F2-D01A-44FC-9120-2C56AC50E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157" y="4074820"/>
            <a:ext cx="3290552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Verdana" panose="020B0604030504040204" pitchFamily="34" charset="0"/>
              </a:rPr>
              <a:t>PÚBLICO ALVO: </a:t>
            </a:r>
            <a:br>
              <a:rPr lang="pt-BR" sz="40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pt-BR" sz="3200" dirty="0">
                <a:latin typeface="Verdana" panose="020B0604030504040204" pitchFamily="34" charset="0"/>
              </a:rPr>
              <a:t>Mulheres, Homens, Jovens e Adolescentes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880"/>
            <a:ext cx="107110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7" y="5346194"/>
            <a:ext cx="2945795" cy="154654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BDC7486-E8D0-44B4-960B-5B6BACCABF94}"/>
              </a:ext>
            </a:extLst>
          </p:cNvPr>
          <p:cNvSpPr txBox="1"/>
          <p:nvPr/>
        </p:nvSpPr>
        <p:spPr>
          <a:xfrm>
            <a:off x="795171" y="1967061"/>
            <a:ext cx="1071107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Verdana" panose="020B0604030504040204" pitchFamily="34" charset="0"/>
              </a:rPr>
              <a:t>OBJETIVO DO PROGRAMA CINE MULHER:</a:t>
            </a:r>
          </a:p>
          <a:p>
            <a:endParaRPr lang="pt-BR" sz="3200" b="1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Através do acesso ao lazer, arte e cultura, levar informação, 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sensibilizar e despertar a Consciência da sociedade, 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em especial das mulheres para questões como gravidez na adolescência, intolerância religiosa, violência doméstica, igualdade de gênero, saúde, educação, empreendedorismo</a:t>
            </a:r>
            <a:r>
              <a:rPr lang="pt-BR" sz="2400">
                <a:latin typeface="Verdana" panose="020B0604030504040204" pitchFamily="34" charset="0"/>
                <a:ea typeface="Verdana" panose="020B0604030504040204" pitchFamily="34" charset="0"/>
              </a:rPr>
              <a:t>, machismo, participação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política, e garantia de seus direitos, entre outros. </a:t>
            </a:r>
            <a:endParaRPr lang="pt-BR" sz="24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EA95E75-86B0-4A69-AC78-1C6ECBFE1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25" y="5729882"/>
            <a:ext cx="2945796" cy="10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BEDA53-C99D-498A-AB62-EF71395E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91" y="1779736"/>
            <a:ext cx="9602191" cy="458750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4A3D3A4-80F2-4EE4-A7A7-A12D32AB7172}"/>
              </a:ext>
            </a:extLst>
          </p:cNvPr>
          <p:cNvSpPr txBox="1">
            <a:spLocks/>
          </p:cNvSpPr>
          <p:nvPr/>
        </p:nvSpPr>
        <p:spPr>
          <a:xfrm>
            <a:off x="1123291" y="595618"/>
            <a:ext cx="4228322" cy="81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METODOLOGIA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049471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5DD6DC-A325-4726-AC3F-A819B245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86"/>
            <a:ext cx="12308171" cy="716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461A8F7-138B-4828-BF3F-36AAF4B9BEDA}"/>
              </a:ext>
            </a:extLst>
          </p:cNvPr>
          <p:cNvSpPr txBox="1">
            <a:spLocks/>
          </p:cNvSpPr>
          <p:nvPr/>
        </p:nvSpPr>
        <p:spPr>
          <a:xfrm>
            <a:off x="1018354" y="683873"/>
            <a:ext cx="9903621" cy="15150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Oito filmes, apresentados em 8 parceiros, </a:t>
            </a:r>
          </a:p>
          <a:p>
            <a:pPr algn="ctr"/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em sistema de rodízio.</a:t>
            </a:r>
          </a:p>
          <a:p>
            <a:pPr algn="ctr"/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Serão 64 exibições, de Abril a Novembro de 2022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C1C2B0-5C5D-4537-8E86-244598A5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0" y="2924447"/>
            <a:ext cx="80200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2BAEF-97E2-4EB5-8EE3-288FA30C1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FA4010-C132-4473-9B23-649E99B93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D0F514-FA7D-4B37-959B-CCE4EDB5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308171" cy="716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418CD2A-098F-4251-89E2-0754B3F33399}"/>
              </a:ext>
            </a:extLst>
          </p:cNvPr>
          <p:cNvSpPr txBox="1">
            <a:spLocks/>
          </p:cNvSpPr>
          <p:nvPr/>
        </p:nvSpPr>
        <p:spPr>
          <a:xfrm>
            <a:off x="1286932" y="736440"/>
            <a:ext cx="10023398" cy="1587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700" b="1" dirty="0">
                <a:solidFill>
                  <a:srgbClr val="FFFFFF"/>
                </a:solidFill>
                <a:latin typeface="Verdana" panose="020B0604030504040204" pitchFamily="34" charset="0"/>
              </a:rPr>
              <a:t>CONTEÚDO E TEMAS DO PROGRAMA</a:t>
            </a:r>
          </a:p>
          <a:p>
            <a:pPr algn="ctr"/>
            <a:br>
              <a:rPr lang="pt-BR" sz="3700" b="1" dirty="0">
                <a:solidFill>
                  <a:srgbClr val="FFFFFF"/>
                </a:solidFill>
                <a:latin typeface="Verdana" panose="020B0604030504040204" pitchFamily="34" charset="0"/>
              </a:rPr>
            </a:br>
            <a:r>
              <a:rPr lang="pt-BR" sz="3700" b="1" dirty="0">
                <a:solidFill>
                  <a:srgbClr val="FFFFFF"/>
                </a:solidFill>
                <a:latin typeface="Verdana" panose="020B0604030504040204" pitchFamily="34" charset="0"/>
              </a:rPr>
              <a:t>- 8 FILMES -</a:t>
            </a:r>
            <a:endParaRPr lang="pt-BR" sz="3700" dirty="0">
              <a:solidFill>
                <a:srgbClr val="FFFFFF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5C47727-6E9F-431F-B771-7362D768E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63" y="2832652"/>
            <a:ext cx="7263900" cy="3329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7988AF-3AF5-4A97-9968-1CE2FAF58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225" y="3019425"/>
            <a:ext cx="3200400" cy="1055688"/>
          </a:xfrm>
          <a:prstGeom prst="rect">
            <a:avLst/>
          </a:prstGeom>
        </p:spPr>
      </p:pic>
      <p:pic>
        <p:nvPicPr>
          <p:cNvPr id="8" name="Espaço Reservado para Conteúdo 8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AF3985DA-8D65-46EE-9E46-249C9E275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25" y="4143375"/>
            <a:ext cx="3200400" cy="15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124" y="1586042"/>
            <a:ext cx="4371363" cy="4585895"/>
          </a:xfrm>
        </p:spPr>
        <p:txBody>
          <a:bodyPr>
            <a:normAutofit fontScale="90000"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Um grande </a:t>
            </a: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programa de</a:t>
            </a: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Voluntariado</a:t>
            </a: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pt-BR" sz="2800" b="1" dirty="0">
                <a:latin typeface="Verdana" panose="020B0604030504040204" pitchFamily="34" charset="0"/>
              </a:rPr>
              <a:t>Um dos maiores</a:t>
            </a:r>
            <a:br>
              <a:rPr lang="pt-BR" sz="2800" b="1" dirty="0">
                <a:latin typeface="Verdana" panose="020B0604030504040204" pitchFamily="34" charset="0"/>
              </a:rPr>
            </a:br>
            <a:r>
              <a:rPr lang="pt-BR" sz="2800" b="1" dirty="0">
                <a:latin typeface="Verdana" panose="020B0604030504040204" pitchFamily="34" charset="0"/>
              </a:rPr>
              <a:t>de Guarujá</a:t>
            </a: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b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pt-BR" sz="2800" b="1" dirty="0">
                <a:latin typeface="Verdana" panose="020B0604030504040204" pitchFamily="34" charset="0"/>
              </a:rPr>
              <a:t>São mais de 51</a:t>
            </a:r>
            <a:br>
              <a:rPr lang="pt-BR" sz="2800" b="1" dirty="0">
                <a:latin typeface="Verdana" panose="020B0604030504040204" pitchFamily="34" charset="0"/>
              </a:rPr>
            </a:br>
            <a:r>
              <a:rPr lang="pt-BR" sz="2800" b="1" dirty="0">
                <a:latin typeface="Verdana" panose="020B0604030504040204" pitchFamily="34" charset="0"/>
              </a:rPr>
              <a:t>voluntários diretos,</a:t>
            </a:r>
            <a:br>
              <a:rPr lang="pt-BR" sz="2800" b="1" dirty="0">
                <a:latin typeface="Verdana" panose="020B0604030504040204" pitchFamily="34" charset="0"/>
              </a:rPr>
            </a:br>
            <a:r>
              <a:rPr lang="pt-BR" sz="2800" b="1" dirty="0">
                <a:latin typeface="Verdana" panose="020B0604030504040204" pitchFamily="34" charset="0"/>
              </a:rPr>
              <a:t>na maioria mulheres</a:t>
            </a:r>
            <a:endParaRPr lang="pt-BR" sz="2800" dirty="0"/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06" y="70241"/>
            <a:ext cx="2576029" cy="13524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30CCA5-4DFB-4C5E-9D00-705EE8313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9" y="686062"/>
            <a:ext cx="5087329" cy="54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02151" cy="936901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APRESENTAÇÃO DAS FACILITADORAS/FACILITADORES</a:t>
            </a:r>
            <a:endParaRPr lang="pt-BR" sz="2800" dirty="0"/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06" y="70241"/>
            <a:ext cx="2576029" cy="1352415"/>
          </a:xfrm>
          <a:prstGeom prst="rect">
            <a:avLst/>
          </a:prstGeom>
        </p:spPr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7AC12C09-E15B-404E-ABDC-50845FAC15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7190" y="1734263"/>
          <a:ext cx="9357620" cy="475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Imagem de Bitmap" r:id="rId4" imgW="4876920" imgH="2468880" progId="Paint.Picture.1">
                  <p:embed/>
                </p:oleObj>
              </mc:Choice>
              <mc:Fallback>
                <p:oleObj name="Imagem de Bitmap" r:id="rId4" imgW="4876920" imgH="2468880" progId="Paint.Picture.1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7AC12C09-E15B-404E-ABDC-50845FAC15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7190" y="1734263"/>
                        <a:ext cx="9357620" cy="475861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68468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422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Tema do Office</vt:lpstr>
      <vt:lpstr>Imagem de Bitmap</vt:lpstr>
      <vt:lpstr>Apresentação do PowerPoint</vt:lpstr>
      <vt:lpstr> QUEM SOMOS: A M P ASSOCIAÇÃO MULHERES  PARA O PROGRESSO Fundada em 2016 </vt:lpstr>
      <vt:lpstr>QUEM SOMOS: Associação Nzo Tumbansi Kwa Ndanda-Nlunda Ye Nkosi Fundada em 13/05/1990 </vt:lpstr>
      <vt:lpstr>PÚBLICO ALVO:  Mulheres, Homens, Jovens e Adolescentes</vt:lpstr>
      <vt:lpstr>Apresentação do PowerPoint</vt:lpstr>
      <vt:lpstr>Apresentação do PowerPoint</vt:lpstr>
      <vt:lpstr>Apresentação do PowerPoint</vt:lpstr>
      <vt:lpstr>Um grande  programa de Voluntariado   Um dos maiores de Guarujá   São mais de 51 voluntários diretos, na maioria mulheres</vt:lpstr>
      <vt:lpstr>APRESENTAÇÃO DAS FACILITADORAS/FACILITADORES</vt:lpstr>
      <vt:lpstr>Apresentação do PowerPoint</vt:lpstr>
      <vt:lpstr>LOCAIS DE EXIBIÇÃO PARCERIAS CIRCUITO PERÍODO </vt:lpstr>
      <vt:lpstr>PARCEIROS </vt:lpstr>
      <vt:lpstr>LANÇAMENTO DOS CARNÊS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Horacio Belfort</dc:creator>
  <cp:lastModifiedBy>Horacio Belfort</cp:lastModifiedBy>
  <cp:revision>72</cp:revision>
  <dcterms:created xsi:type="dcterms:W3CDTF">2022-03-02T12:09:10Z</dcterms:created>
  <dcterms:modified xsi:type="dcterms:W3CDTF">2022-03-31T20:30:57Z</dcterms:modified>
</cp:coreProperties>
</file>