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85" r:id="rId3"/>
    <p:sldId id="286" r:id="rId4"/>
    <p:sldId id="291" r:id="rId5"/>
    <p:sldId id="290" r:id="rId6"/>
    <p:sldId id="298" r:id="rId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A56084-4BFA-4713-B8A0-B515F061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E20F22A-525F-478E-9C1C-7FC7281D7F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0781D4-CF0E-42B3-819B-BDDC1328E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E82C35-44FB-4213-9F77-B62763F71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20375FC-CF0E-43D8-9A5C-5D4F2C6E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3561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D41F9E-7FDD-4C1F-A17A-64EED563C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87B51CD-2526-40D0-85AB-B52ECF92B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3656C8-4876-469F-9BA9-BEC27E030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3D4B34-61D7-4F21-949D-BEEB4D62F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1B0D13-5693-45C7-8664-E40BB8B3A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4531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64E232C-0CE7-4A64-9C19-7A513EA1E0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D069BD5-3248-44C6-875D-68B8747FE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25F706E-6291-45EA-A7F0-8E4875F26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7F0CCB-7484-4748-BD58-AE5F84477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8B5889-60CD-4A50-ABDF-AB6257445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676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9CF084-B663-461E-8D16-382DB432B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01662-CE2C-4E72-A723-73F5DFD91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612DBB-7479-4D8C-A697-CAA1C75F6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4CA53ED-CF79-4DEE-BC21-B8C15FDAE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88D964F-EF51-4B6E-9519-C2B0C587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0300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17934-1572-4497-974A-3E54C3948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0698DB-D336-422E-81D2-1061AC642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076944F-666B-4E37-B3D2-2FA21CD39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52C29E-7DCC-45EB-A651-790236B6F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FBE818-4863-4BFA-83FA-17233B134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241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13AB4C-1569-45E2-9B2A-E973D9FB5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62DF6A-D208-49D9-AE60-C0E5FD7458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00015A0-E2B5-4F47-A64E-B1C4C23C1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B3C109C-6673-4B88-B589-9FBF302B5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E59BB51-4044-44B9-83B7-21C19522C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2A7BD7B-588D-45AF-8E9F-9101B95E1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6514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8AA293-9B8D-4C63-846C-74A713ED7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3E2B36B-AEA3-4379-BDD1-934C01F7E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3DE7C8F-1C67-4B0E-859B-010E79466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161C18F-A86B-4246-A546-4B54DBA9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B0A40DC-BDF2-4634-907A-B7599475C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D109B25-01D0-46F9-A2E7-21D807407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B3DB29F-5E1C-405D-A076-980628423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E5D1DD6-F0C4-45BF-9148-075D9A44F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562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6029D9-0B09-40D8-A728-C152D189B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E472D8B-AFAC-4F63-8C3F-CBDA6550A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A2594A7-25A4-458D-AC75-3930606EA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8F99AAB-3654-48E8-B317-11BD9C80E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5529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96CD142-45D1-44A4-A5D5-354C5F81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577161B-F158-48A5-BE28-7B6AD7C0B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3D99A6D-72A0-4E12-A325-C8FBD4DF2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82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CA5911-BAAF-4F78-A0AF-E5A5B4B63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09863F-2180-45BB-BF0B-C5BBA5B1A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C9A8BEB-3766-45DF-B23E-BDABDDBBC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1FF6F9-AD75-4CC9-98A4-D5B9C5D12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FF31662-A81A-4792-9059-831D8A660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A1817CB-5737-45CA-85AA-252E3E779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52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370A74-EB5F-4482-B842-DD67DBEDF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A0AA438-7EB0-43B6-B70E-BEE154AABE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26CCB0-CA4E-4F83-8416-BAC11190B5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1CAF22D-0FCB-48FA-AEEA-AB02CEAC9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997D33-9B83-445F-86C4-CD1FBADD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C47E16A-A3D5-4ACC-90EC-8954CB9AD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765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D7379E9-F705-4B30-B5E9-EC363F520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94B8437-5821-42A2-84EF-F86A3D22A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907D867-B7A3-4787-8CB8-1DA9F990C7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B4BD12-F0BA-493D-A522-854E58D5A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6E34E4-C469-422F-9169-0A0D478FD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559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13" Type="http://schemas.openxmlformats.org/officeDocument/2006/relationships/image" Target="../media/image8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.wmf"/><Relationship Id="rId4" Type="http://schemas.openxmlformats.org/officeDocument/2006/relationships/image" Target="../media/image3.wmf"/><Relationship Id="rId9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9.wmf"/><Relationship Id="rId9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0FD3E-B39A-4378-8354-359A5658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9395" y="1578050"/>
            <a:ext cx="3426998" cy="513335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REALIZAÇÃO: </a:t>
            </a:r>
            <a:endParaRPr lang="pt-BR" sz="36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E8C225-221C-47E5-B21A-1AB923C84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13" y="5176091"/>
            <a:ext cx="11472287" cy="13469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Entidades sem fins lucrativos, e mulheres da sociedade civil,</a:t>
            </a:r>
          </a:p>
          <a:p>
            <a:pPr marL="0" indent="0" algn="ctr">
              <a:buNone/>
            </a:pPr>
            <a:r>
              <a:rPr lang="pt-BR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unidas para levar crescimento pessoal, educação, direitos e cultura,</a:t>
            </a:r>
          </a:p>
          <a:p>
            <a:pPr marL="0" indent="0" algn="ctr">
              <a:buNone/>
            </a:pPr>
            <a:r>
              <a:rPr lang="pt-BR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para potencializar o alcance de suas mensagens e ações.</a:t>
            </a:r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Espaço Reservado para Conteúdo 8">
            <a:extLst>
              <a:ext uri="{FF2B5EF4-FFF2-40B4-BE49-F238E27FC236}">
                <a16:creationId xmlns:a16="http://schemas.microsoft.com/office/drawing/2014/main" id="{9228814A-1238-44DF-89B6-BE131FFFC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3" y="289250"/>
            <a:ext cx="3745782" cy="196653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2B08A82-1432-4ABC-9866-4CDDD829E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292" y="2184500"/>
            <a:ext cx="9223170" cy="29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90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0FD3E-B39A-4378-8354-359A5658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743" y="310192"/>
            <a:ext cx="6588968" cy="1535849"/>
          </a:xfrm>
        </p:spPr>
        <p:txBody>
          <a:bodyPr>
            <a:normAutofit fontScale="90000"/>
          </a:bodyPr>
          <a:lstStyle/>
          <a:p>
            <a:pPr algn="ctr"/>
            <a:br>
              <a:rPr lang="pt-BR" sz="2400" b="1" dirty="0">
                <a:latin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</a:rPr>
              <a:t>QUEM SOMOS:</a:t>
            </a:r>
            <a:br>
              <a:rPr lang="pt-BR" sz="2400" b="1">
                <a:latin typeface="Verdana" panose="020B0604030504040204" pitchFamily="34" charset="0"/>
              </a:rPr>
            </a:br>
            <a:r>
              <a:rPr lang="pt-BR" sz="2400" b="1">
                <a:latin typeface="Verdana" panose="020B0604030504040204" pitchFamily="34" charset="0"/>
              </a:rPr>
              <a:t>A M P</a:t>
            </a:r>
            <a:br>
              <a:rPr lang="pt-BR" sz="2400" b="1" dirty="0">
                <a:latin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</a:rPr>
              <a:t>ASSOCIAÇÃO MULHERES </a:t>
            </a:r>
            <a:br>
              <a:rPr lang="pt-BR" sz="2400" b="1" dirty="0">
                <a:latin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</a:rPr>
              <a:t>PARA O PROGRESSO</a:t>
            </a:r>
            <a:br>
              <a:rPr lang="pt-BR" sz="2400" b="1" dirty="0">
                <a:latin typeface="Verdana" panose="020B0604030504040204" pitchFamily="34" charset="0"/>
              </a:rPr>
            </a:br>
            <a:r>
              <a:rPr lang="pt-BR" sz="2000" dirty="0">
                <a:latin typeface="Verdana" panose="020B0604030504040204" pitchFamily="34" charset="0"/>
              </a:rPr>
              <a:t>Fundada em 2016</a:t>
            </a:r>
            <a:br>
              <a:rPr lang="pt-BR" sz="2400" b="1" dirty="0">
                <a:latin typeface="Verdana" panose="020B0604030504040204" pitchFamily="34" charset="0"/>
              </a:rPr>
            </a:br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E8C225-221C-47E5-B21A-1AB923C84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6041"/>
            <a:ext cx="10050624" cy="2287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800" b="1" dirty="0">
                <a:latin typeface="Verdana" panose="020B0604030504040204" pitchFamily="34" charset="0"/>
                <a:ea typeface="Verdana" panose="020B0604030504040204" pitchFamily="34" charset="0"/>
              </a:rPr>
              <a:t>Objetivos:</a:t>
            </a:r>
          </a:p>
          <a:p>
            <a:pPr marL="0" indent="0">
              <a:buNone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Empoderar Mulheres</a:t>
            </a:r>
          </a:p>
          <a:p>
            <a:pPr marL="0" indent="0">
              <a:buNone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Prepará-las para participação na política</a:t>
            </a:r>
          </a:p>
          <a:p>
            <a:pPr marL="0" indent="0">
              <a:buNone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Desenvolver a Igualdade de Gênero</a:t>
            </a:r>
          </a:p>
          <a:p>
            <a:pPr marL="0" indent="0">
              <a:buNone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Promover a garantia de direitos, entre outras atividades.</a:t>
            </a:r>
          </a:p>
          <a:p>
            <a:pPr marL="0" indent="0">
              <a:buNone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Diretora Presidente: Eliane Belfort (13) 98100-9555</a:t>
            </a:r>
          </a:p>
          <a:p>
            <a:pPr marL="0" indent="0">
              <a:buNone/>
            </a:pPr>
            <a:endParaRPr lang="pt-BR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7F610513-0831-401A-BFED-3A15C7DB38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4419083"/>
              </p:ext>
            </p:extLst>
          </p:nvPr>
        </p:nvGraphicFramePr>
        <p:xfrm>
          <a:off x="7994982" y="98748"/>
          <a:ext cx="3630961" cy="1681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6" name="Imagem de Bitmap" r:id="rId3" imgW="3147120" imgH="1760400" progId="Paint.Picture.1">
                  <p:embed/>
                </p:oleObj>
              </mc:Choice>
              <mc:Fallback>
                <p:oleObj name="Imagem de Bitmap" r:id="rId3" imgW="3147120" imgH="176040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94982" y="98748"/>
                        <a:ext cx="3630961" cy="1681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AC005246-49B3-4B63-BBA9-A7944AC863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8040742"/>
              </p:ext>
            </p:extLst>
          </p:nvPr>
        </p:nvGraphicFramePr>
        <p:xfrm>
          <a:off x="9782470" y="2268396"/>
          <a:ext cx="1935163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7" name="Imagem de Bitmap" r:id="rId5" imgW="1935360" imgH="1409760" progId="Paint.Picture.1">
                  <p:embed/>
                </p:oleObj>
              </mc:Choice>
              <mc:Fallback>
                <p:oleObj name="Imagem de Bitmap" r:id="rId5" imgW="1935360" imgH="140976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82470" y="2268396"/>
                        <a:ext cx="1935163" cy="140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50EE30B6-1CB0-41E9-A341-DB49532482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3750121"/>
              </p:ext>
            </p:extLst>
          </p:nvPr>
        </p:nvGraphicFramePr>
        <p:xfrm>
          <a:off x="7827830" y="2235540"/>
          <a:ext cx="1951037" cy="142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8" name="Imagem de Bitmap" r:id="rId7" imgW="1950840" imgH="1424880" progId="Paint.Picture.1">
                  <p:embed/>
                </p:oleObj>
              </mc:Choice>
              <mc:Fallback>
                <p:oleObj name="Imagem de Bitmap" r:id="rId7" imgW="1950840" imgH="142488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27830" y="2235540"/>
                        <a:ext cx="1951037" cy="1425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FE3E2AC3-1DC8-4C42-BFE4-3F56D7C07A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925726"/>
              </p:ext>
            </p:extLst>
          </p:nvPr>
        </p:nvGraphicFramePr>
        <p:xfrm>
          <a:off x="2811443" y="4706144"/>
          <a:ext cx="2347185" cy="1826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9" name="Imagem de Bitmap" r:id="rId9" imgW="1889640" imgH="1470600" progId="Paint.Picture.1">
                  <p:embed/>
                </p:oleObj>
              </mc:Choice>
              <mc:Fallback>
                <p:oleObj name="Imagem de Bitmap" r:id="rId9" imgW="1889640" imgH="147060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11443" y="4706144"/>
                        <a:ext cx="2347185" cy="1826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EC3C5A19-D661-4865-B660-2FE33BC4D0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0489832"/>
              </p:ext>
            </p:extLst>
          </p:nvPr>
        </p:nvGraphicFramePr>
        <p:xfrm>
          <a:off x="838200" y="4190677"/>
          <a:ext cx="1905000" cy="256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0" name="Imagem de Bitmap" r:id="rId11" imgW="1905120" imgH="2567880" progId="Paint.Picture.1">
                  <p:embed/>
                </p:oleObj>
              </mc:Choice>
              <mc:Fallback>
                <p:oleObj name="Imagem de Bitmap" r:id="rId11" imgW="1905120" imgH="256788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38200" y="4190677"/>
                        <a:ext cx="1905000" cy="256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165E8391-1F03-49E1-B749-41F2E0375E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0230" y="4476987"/>
            <a:ext cx="6407403" cy="198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63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0FD3E-B39A-4378-8354-359A5658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95" y="98748"/>
            <a:ext cx="11859210" cy="194465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b="1" dirty="0">
                <a:latin typeface="Verdana" panose="020B0604030504040204" pitchFamily="34" charset="0"/>
              </a:rPr>
              <a:t>QUEM SOMOS</a:t>
            </a:r>
            <a:r>
              <a:rPr lang="pt-BR" sz="4000" b="1" dirty="0">
                <a:latin typeface="Verdana" panose="020B0604030504040204" pitchFamily="34" charset="0"/>
              </a:rPr>
              <a:t>:</a:t>
            </a:r>
            <a:br>
              <a:rPr lang="pt-BR" sz="4000" b="1" dirty="0">
                <a:latin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</a:rPr>
              <a:t>Associação Nzo Tumbansi Kwa</a:t>
            </a:r>
            <a:br>
              <a:rPr lang="pt-BR" sz="2400" b="1" dirty="0">
                <a:latin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</a:rPr>
              <a:t>Ndanda-Nlunda Ye Nkosi</a:t>
            </a:r>
            <a:br>
              <a:rPr lang="pt-BR" sz="2700" b="1" dirty="0">
                <a:latin typeface="Verdana" panose="020B0604030504040204" pitchFamily="34" charset="0"/>
              </a:rPr>
            </a:br>
            <a:r>
              <a:rPr lang="pt-BR" sz="2400" dirty="0">
                <a:latin typeface="Verdana" panose="020B0604030504040204" pitchFamily="34" charset="0"/>
              </a:rPr>
              <a:t>Fundada em 13/05/1990</a:t>
            </a:r>
            <a:br>
              <a:rPr lang="pt-BR" sz="2400" dirty="0">
                <a:latin typeface="Verdana" panose="020B0604030504040204" pitchFamily="34" charset="0"/>
              </a:rPr>
            </a:br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E8C225-221C-47E5-B21A-1AB923C84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95" y="1894500"/>
            <a:ext cx="1005062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000" b="1" dirty="0"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pt-BR" sz="2000" b="1" dirty="0">
                <a:latin typeface="Verdana" panose="020B0604030504040204" pitchFamily="34" charset="0"/>
              </a:rPr>
              <a:t>Objetivos: 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</a:rPr>
              <a:t>Garantia de Direitos Humanos</a:t>
            </a:r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Difusão da cultura tradicional de matriz africana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Atendimento Social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Orientações Jurídicas, entre outras atividades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Sede: Barreira João Guarda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Diretora Presidente: Elaine Passos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(13) 99773-3944</a:t>
            </a: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3079CA48-1291-441C-96A8-963693BAE6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9947253"/>
              </p:ext>
            </p:extLst>
          </p:nvPr>
        </p:nvGraphicFramePr>
        <p:xfrm>
          <a:off x="381230" y="182724"/>
          <a:ext cx="1736730" cy="162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" name="Imagem de Bitmap" r:id="rId3" imgW="1341000" imgH="1257480" progId="Paint.Picture.1">
                  <p:embed/>
                </p:oleObj>
              </mc:Choice>
              <mc:Fallback>
                <p:oleObj name="Imagem de Bitmap" r:id="rId3" imgW="1341000" imgH="125748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230" y="182724"/>
                        <a:ext cx="1736730" cy="162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2FA8A604-BD10-4299-B185-1DC7CAB7E2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0592417"/>
              </p:ext>
            </p:extLst>
          </p:nvPr>
        </p:nvGraphicFramePr>
        <p:xfrm>
          <a:off x="8444204" y="1850695"/>
          <a:ext cx="3217505" cy="1958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" name="Imagem de Bitmap" r:id="rId5" imgW="6233040" imgH="3794760" progId="Paint.Picture.1">
                  <p:embed/>
                </p:oleObj>
              </mc:Choice>
              <mc:Fallback>
                <p:oleObj name="Imagem de Bitmap" r:id="rId5" imgW="6233040" imgH="379476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44204" y="1850695"/>
                        <a:ext cx="3217505" cy="19586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5735B1D9-2D36-4433-824B-5D84B6C606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440094"/>
              </p:ext>
            </p:extLst>
          </p:nvPr>
        </p:nvGraphicFramePr>
        <p:xfrm>
          <a:off x="5191707" y="4583876"/>
          <a:ext cx="2826949" cy="1802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" name="Imagem de Bitmap" r:id="rId7" imgW="6225480" imgH="3970080" progId="Paint.Picture.1">
                  <p:embed/>
                </p:oleObj>
              </mc:Choice>
              <mc:Fallback>
                <p:oleObj name="Imagem de Bitmap" r:id="rId7" imgW="6225480" imgH="397008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91707" y="4583876"/>
                        <a:ext cx="2826949" cy="18027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9A8570F2-D01A-44FC-9120-2C56AC50E1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1157" y="4074820"/>
            <a:ext cx="3290552" cy="231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78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55DD6DC-A325-4726-AC3F-A819B2450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686"/>
            <a:ext cx="12308171" cy="71628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461A8F7-138B-4828-BF3F-36AAF4B9BEDA}"/>
              </a:ext>
            </a:extLst>
          </p:cNvPr>
          <p:cNvSpPr txBox="1">
            <a:spLocks/>
          </p:cNvSpPr>
          <p:nvPr/>
        </p:nvSpPr>
        <p:spPr>
          <a:xfrm>
            <a:off x="1018354" y="683873"/>
            <a:ext cx="9903621" cy="15150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Oito filmes, apresentados em 8 parceiros, </a:t>
            </a:r>
          </a:p>
          <a:p>
            <a:pPr algn="ctr"/>
            <a:br>
              <a:rPr lang="pt-BR" sz="2400" b="1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pt-BR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em sistema de rodízio.</a:t>
            </a:r>
          </a:p>
          <a:p>
            <a:pPr algn="ctr"/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Serão 64 exibições, de Abril a Novembro de 2022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AC1C2B0-5C5D-4537-8E86-244598A5A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140" y="2924447"/>
            <a:ext cx="8020050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9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54DD1F0-DD97-4FA6-9B0A-6941E14F5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368" y="0"/>
            <a:ext cx="6841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28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0FD3E-B39A-4378-8354-359A5658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6750"/>
            <a:ext cx="10515600" cy="594288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PARCEIROS </a:t>
            </a:r>
            <a:endParaRPr lang="pt-BR" sz="32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E8C225-221C-47E5-B21A-1AB923C84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5062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Espaço Reservado para Conteúdo 8">
            <a:extLst>
              <a:ext uri="{FF2B5EF4-FFF2-40B4-BE49-F238E27FC236}">
                <a16:creationId xmlns:a16="http://schemas.microsoft.com/office/drawing/2014/main" id="{9228814A-1238-44DF-89B6-BE131FFFC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809" y="46542"/>
            <a:ext cx="2576029" cy="135241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04ED858-BE93-4ECB-8542-EEC02E3C28F5}"/>
              </a:ext>
            </a:extLst>
          </p:cNvPr>
          <p:cNvSpPr txBox="1"/>
          <p:nvPr/>
        </p:nvSpPr>
        <p:spPr>
          <a:xfrm>
            <a:off x="238539" y="636669"/>
            <a:ext cx="102836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effectLst/>
                <a:latin typeface="Verdana" panose="020B0604030504040204" pitchFamily="34" charset="0"/>
              </a:rPr>
              <a:t>NOSSOS AGRADECIMENTOS ESPECIAIS AOS PARCEIROS QUE ESTÃO CONTRIBUINDO PARA O SUCESSO DESTE PROGRAMA</a:t>
            </a:r>
            <a:endParaRPr lang="pt-BR" dirty="0">
              <a:effectLst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B74870C-A0A0-4087-A643-A560ADB0D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203" y="1464613"/>
            <a:ext cx="4762500" cy="47625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83317DF-5BD3-4FDF-86ED-0DA94A555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2" y="1464613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476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1541</TotalTime>
  <Words>180</Words>
  <Application>Microsoft Office PowerPoint</Application>
  <PresentationFormat>Widescreen</PresentationFormat>
  <Paragraphs>30</Paragraphs>
  <Slides>6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Verdana</vt:lpstr>
      <vt:lpstr>Tema do Office</vt:lpstr>
      <vt:lpstr>Imagem de Bitmap</vt:lpstr>
      <vt:lpstr>REALIZAÇÃO: </vt:lpstr>
      <vt:lpstr> QUEM SOMOS: A M P ASSOCIAÇÃO MULHERES  PARA O PROGRESSO Fundada em 2016 </vt:lpstr>
      <vt:lpstr>QUEM SOMOS: Associação Nzo Tumbansi Kwa Ndanda-Nlunda Ye Nkosi Fundada em 13/05/1990 </vt:lpstr>
      <vt:lpstr>Apresentação do PowerPoint</vt:lpstr>
      <vt:lpstr>Apresentação do PowerPoint</vt:lpstr>
      <vt:lpstr>PARCEIROS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Horacio Belfort</dc:creator>
  <cp:lastModifiedBy>Horacio Belfort</cp:lastModifiedBy>
  <cp:revision>80</cp:revision>
  <dcterms:created xsi:type="dcterms:W3CDTF">2022-03-02T12:09:10Z</dcterms:created>
  <dcterms:modified xsi:type="dcterms:W3CDTF">2022-03-29T23:55:57Z</dcterms:modified>
</cp:coreProperties>
</file>